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99" r:id="rId3"/>
    <p:sldId id="339" r:id="rId4"/>
    <p:sldId id="337" r:id="rId5"/>
    <p:sldId id="338" r:id="rId6"/>
    <p:sldId id="336" r:id="rId7"/>
    <p:sldId id="263" r:id="rId8"/>
    <p:sldId id="340" r:id="rId9"/>
    <p:sldId id="342" r:id="rId10"/>
    <p:sldId id="314" r:id="rId11"/>
    <p:sldId id="303" r:id="rId12"/>
    <p:sldId id="301" r:id="rId13"/>
    <p:sldId id="312" r:id="rId14"/>
    <p:sldId id="309" r:id="rId15"/>
    <p:sldId id="322" r:id="rId16"/>
    <p:sldId id="323" r:id="rId17"/>
    <p:sldId id="324" r:id="rId18"/>
    <p:sldId id="325" r:id="rId19"/>
    <p:sldId id="326" r:id="rId20"/>
    <p:sldId id="333" r:id="rId21"/>
    <p:sldId id="327" r:id="rId22"/>
    <p:sldId id="328" r:id="rId23"/>
    <p:sldId id="329" r:id="rId24"/>
    <p:sldId id="330" r:id="rId25"/>
    <p:sldId id="331" r:id="rId26"/>
    <p:sldId id="332" r:id="rId27"/>
    <p:sldId id="335" r:id="rId28"/>
    <p:sldId id="341" r:id="rId29"/>
    <p:sldId id="298" r:id="rId30"/>
    <p:sldId id="258" r:id="rId31"/>
    <p:sldId id="286" r:id="rId32"/>
    <p:sldId id="284" r:id="rId33"/>
    <p:sldId id="285" r:id="rId34"/>
    <p:sldId id="287" r:id="rId35"/>
    <p:sldId id="310" r:id="rId36"/>
    <p:sldId id="334"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98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85"/>
    <p:restoredTop sz="94694"/>
  </p:normalViewPr>
  <p:slideViewPr>
    <p:cSldViewPr snapToGrid="0" snapToObjects="1">
      <p:cViewPr>
        <p:scale>
          <a:sx n="51" d="100"/>
          <a:sy n="51" d="100"/>
        </p:scale>
        <p:origin x="2904" y="1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well, Scott (CIV)" userId="a75f7bdb-381e-4acb-af08-2892e503ee07" providerId="ADAL" clId="{C74BF7DD-0A63-4248-BCBB-4C0514F24668}"/>
    <pc:docChg chg="modSld">
      <pc:chgData name="Powell, Scott (CIV)" userId="a75f7bdb-381e-4acb-af08-2892e503ee07" providerId="ADAL" clId="{C74BF7DD-0A63-4248-BCBB-4C0514F24668}" dt="2022-05-12T20:21:07.595" v="3" actId="14100"/>
      <pc:docMkLst>
        <pc:docMk/>
      </pc:docMkLst>
      <pc:sldChg chg="addSp modSp mod">
        <pc:chgData name="Powell, Scott (CIV)" userId="a75f7bdb-381e-4acb-af08-2892e503ee07" providerId="ADAL" clId="{C74BF7DD-0A63-4248-BCBB-4C0514F24668}" dt="2022-05-12T20:21:07.595" v="3" actId="14100"/>
        <pc:sldMkLst>
          <pc:docMk/>
          <pc:sldMk cId="2640776297" sldId="298"/>
        </pc:sldMkLst>
        <pc:spChg chg="add mod">
          <ac:chgData name="Powell, Scott (CIV)" userId="a75f7bdb-381e-4acb-af08-2892e503ee07" providerId="ADAL" clId="{C74BF7DD-0A63-4248-BCBB-4C0514F24668}" dt="2022-05-12T20:21:07.595" v="3" actId="14100"/>
          <ac:spMkLst>
            <pc:docMk/>
            <pc:sldMk cId="2640776297" sldId="298"/>
            <ac:spMk id="9" creationId="{5B4C7576-AF76-35C2-EEB9-66B85CECA6E8}"/>
          </ac:spMkLst>
        </pc:spChg>
      </pc:sldChg>
    </pc:docChg>
  </pc:docChgLst>
</pc:chgInfo>
</file>

<file path=ppt/media/image1.png>
</file>

<file path=ppt/media/image2.png>
</file>

<file path=ppt/media/image3.jpeg>
</file>

<file path=ppt/media/image30.png>
</file>

<file path=ppt/media/image31.png>
</file>

<file path=ppt/media/image34.jpeg>
</file>

<file path=ppt/media/image4.png>
</file>

<file path=ppt/media/image40.png>
</file>

<file path=ppt/media/image5.jpeg>
</file>

<file path=ppt/media/image50.png>
</file>

<file path=ppt/media/image51.png>
</file>

<file path=ppt/media/image6.png>
</file>

<file path=ppt/media/image60.png>
</file>

<file path=ppt/media/image7.png>
</file>

<file path=ppt/media/image8.jpeg>
</file>

<file path=ppt/media/image9.jpe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305DE-AEF4-3944-9FD8-E481CEBA0C12}" type="datetimeFigureOut">
              <a:rPr lang="en-US" smtClean="0"/>
              <a:t>1/9/23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4C0EF1-2FB4-3147-B4F2-E34D5080FAAA}" type="slidenum">
              <a:rPr lang="en-US" smtClean="0"/>
              <a:t>‹#›</a:t>
            </a:fld>
            <a:endParaRPr lang="en-US"/>
          </a:p>
        </p:txBody>
      </p:sp>
    </p:spTree>
    <p:extLst>
      <p:ext uri="{BB962C8B-B14F-4D97-AF65-F5344CB8AC3E}">
        <p14:creationId xmlns:p14="http://schemas.microsoft.com/office/powerpoint/2010/main" val="2421242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4C0EF1-2FB4-3147-B4F2-E34D5080FAAA}" type="slidenum">
              <a:rPr lang="en-US" smtClean="0"/>
              <a:t>1</a:t>
            </a:fld>
            <a:endParaRPr lang="en-US"/>
          </a:p>
        </p:txBody>
      </p:sp>
    </p:spTree>
    <p:extLst>
      <p:ext uri="{BB962C8B-B14F-4D97-AF65-F5344CB8AC3E}">
        <p14:creationId xmlns:p14="http://schemas.microsoft.com/office/powerpoint/2010/main" val="576058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Precipitation is related to vertical growth of convection. Larger vertical velocity -&gt; more condensation + freezing -&gt; more hydrometeor growth -&gt; more precipitation. Fundamentally, what controls how much updrafts can grow?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bg1"/>
              </a:solidFill>
            </a:endParaRPr>
          </a:p>
          <a:p>
            <a:endParaRPr lang="en-US" dirty="0"/>
          </a:p>
        </p:txBody>
      </p:sp>
      <p:sp>
        <p:nvSpPr>
          <p:cNvPr id="4" name="Slide Number Placeholder 3"/>
          <p:cNvSpPr>
            <a:spLocks noGrp="1"/>
          </p:cNvSpPr>
          <p:nvPr>
            <p:ph type="sldNum" sz="quarter" idx="5"/>
          </p:nvPr>
        </p:nvSpPr>
        <p:spPr/>
        <p:txBody>
          <a:bodyPr/>
          <a:lstStyle/>
          <a:p>
            <a:fld id="{AA4C0EF1-2FB4-3147-B4F2-E34D5080FAAA}" type="slidenum">
              <a:rPr lang="en-US" smtClean="0"/>
              <a:t>2</a:t>
            </a:fld>
            <a:endParaRPr lang="en-US"/>
          </a:p>
        </p:txBody>
      </p:sp>
    </p:spTree>
    <p:extLst>
      <p:ext uri="{BB962C8B-B14F-4D97-AF65-F5344CB8AC3E}">
        <p14:creationId xmlns:p14="http://schemas.microsoft.com/office/powerpoint/2010/main" val="25971420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Precipitation is related to vertical growth of convection. Larger vertical velocity -&gt; more condensation + freezing -&gt; more hydrometeor growth -&gt; more precipitation. Fundamentally, what controls how much updrafts can grow?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bg1"/>
              </a:solidFill>
            </a:endParaRPr>
          </a:p>
          <a:p>
            <a:endParaRPr lang="en-US" dirty="0"/>
          </a:p>
        </p:txBody>
      </p:sp>
      <p:sp>
        <p:nvSpPr>
          <p:cNvPr id="4" name="Slide Number Placeholder 3"/>
          <p:cNvSpPr>
            <a:spLocks noGrp="1"/>
          </p:cNvSpPr>
          <p:nvPr>
            <p:ph type="sldNum" sz="quarter" idx="5"/>
          </p:nvPr>
        </p:nvSpPr>
        <p:spPr/>
        <p:txBody>
          <a:bodyPr/>
          <a:lstStyle/>
          <a:p>
            <a:fld id="{AA4C0EF1-2FB4-3147-B4F2-E34D5080FAAA}" type="slidenum">
              <a:rPr lang="en-US" smtClean="0"/>
              <a:t>3</a:t>
            </a:fld>
            <a:endParaRPr lang="en-US"/>
          </a:p>
        </p:txBody>
      </p:sp>
    </p:spTree>
    <p:extLst>
      <p:ext uri="{BB962C8B-B14F-4D97-AF65-F5344CB8AC3E}">
        <p14:creationId xmlns:p14="http://schemas.microsoft.com/office/powerpoint/2010/main" val="1762264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4C0EF1-2FB4-3147-B4F2-E34D5080FAAA}" type="slidenum">
              <a:rPr lang="en-US" smtClean="0"/>
              <a:t>13</a:t>
            </a:fld>
            <a:endParaRPr lang="en-US"/>
          </a:p>
        </p:txBody>
      </p:sp>
    </p:spTree>
    <p:extLst>
      <p:ext uri="{BB962C8B-B14F-4D97-AF65-F5344CB8AC3E}">
        <p14:creationId xmlns:p14="http://schemas.microsoft.com/office/powerpoint/2010/main" val="3437280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44B30-280D-E143-A7C5-BA7BD2FF6E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F499014-9AC5-C045-95A3-3414F87B19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1013676-4287-E84F-961F-414E40F45D46}"/>
              </a:ext>
            </a:extLst>
          </p:cNvPr>
          <p:cNvSpPr>
            <a:spLocks noGrp="1"/>
          </p:cNvSpPr>
          <p:nvPr>
            <p:ph type="dt" sz="half" idx="10"/>
          </p:nvPr>
        </p:nvSpPr>
        <p:spPr/>
        <p:txBody>
          <a:bodyPr/>
          <a:lstStyle/>
          <a:p>
            <a:fld id="{09E8F72A-7817-3749-A602-6A569BB7E619}" type="datetime1">
              <a:rPr lang="en-US" smtClean="0"/>
              <a:t>1/9/23</a:t>
            </a:fld>
            <a:endParaRPr lang="en-US"/>
          </a:p>
        </p:txBody>
      </p:sp>
      <p:sp>
        <p:nvSpPr>
          <p:cNvPr id="5" name="Footer Placeholder 4">
            <a:extLst>
              <a:ext uri="{FF2B5EF4-FFF2-40B4-BE49-F238E27FC236}">
                <a16:creationId xmlns:a16="http://schemas.microsoft.com/office/drawing/2014/main" id="{6BF21AF6-AE6A-2F4A-BF22-3A68881C64A9}"/>
              </a:ext>
            </a:extLst>
          </p:cNvPr>
          <p:cNvSpPr>
            <a:spLocks noGrp="1"/>
          </p:cNvSpPr>
          <p:nvPr>
            <p:ph type="ftr" sz="quarter" idx="11"/>
          </p:nvPr>
        </p:nvSpPr>
        <p:spPr/>
        <p:txBody>
          <a:bodyPr/>
          <a:lstStyle/>
          <a:p>
            <a:r>
              <a:rPr lang="en-US"/>
              <a:t>S.W. Powell: Cloudy Updraft Accelerations</a:t>
            </a:r>
          </a:p>
        </p:txBody>
      </p:sp>
      <p:sp>
        <p:nvSpPr>
          <p:cNvPr id="6" name="Slide Number Placeholder 5">
            <a:extLst>
              <a:ext uri="{FF2B5EF4-FFF2-40B4-BE49-F238E27FC236}">
                <a16:creationId xmlns:a16="http://schemas.microsoft.com/office/drawing/2014/main" id="{A88804A0-19E5-924A-A597-456C8688AD86}"/>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366867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F80D8-8614-2043-B815-9BC1D1B38A3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AB0A11-79E0-1C48-8AD3-CCEE0B8B4E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EA1678-DFC1-D64C-89BC-9454FD8D523E}"/>
              </a:ext>
            </a:extLst>
          </p:cNvPr>
          <p:cNvSpPr>
            <a:spLocks noGrp="1"/>
          </p:cNvSpPr>
          <p:nvPr>
            <p:ph type="dt" sz="half" idx="10"/>
          </p:nvPr>
        </p:nvSpPr>
        <p:spPr/>
        <p:txBody>
          <a:bodyPr/>
          <a:lstStyle/>
          <a:p>
            <a:fld id="{2AFA87DC-BA43-DF4A-8839-3AE3F930F507}" type="datetime1">
              <a:rPr lang="en-US" smtClean="0"/>
              <a:t>1/9/23</a:t>
            </a:fld>
            <a:endParaRPr lang="en-US"/>
          </a:p>
        </p:txBody>
      </p:sp>
      <p:sp>
        <p:nvSpPr>
          <p:cNvPr id="5" name="Footer Placeholder 4">
            <a:extLst>
              <a:ext uri="{FF2B5EF4-FFF2-40B4-BE49-F238E27FC236}">
                <a16:creationId xmlns:a16="http://schemas.microsoft.com/office/drawing/2014/main" id="{8D31E17B-77FD-1C4F-BE83-61C473B84E05}"/>
              </a:ext>
            </a:extLst>
          </p:cNvPr>
          <p:cNvSpPr>
            <a:spLocks noGrp="1"/>
          </p:cNvSpPr>
          <p:nvPr>
            <p:ph type="ftr" sz="quarter" idx="11"/>
          </p:nvPr>
        </p:nvSpPr>
        <p:spPr/>
        <p:txBody>
          <a:bodyPr/>
          <a:lstStyle/>
          <a:p>
            <a:r>
              <a:rPr lang="en-US"/>
              <a:t>S.W. Powell: Cloudy Updraft Accelerations</a:t>
            </a:r>
          </a:p>
        </p:txBody>
      </p:sp>
      <p:sp>
        <p:nvSpPr>
          <p:cNvPr id="6" name="Slide Number Placeholder 5">
            <a:extLst>
              <a:ext uri="{FF2B5EF4-FFF2-40B4-BE49-F238E27FC236}">
                <a16:creationId xmlns:a16="http://schemas.microsoft.com/office/drawing/2014/main" id="{5A480FB6-245C-F94B-B4F9-2854589177F4}"/>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490417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C471E-B2B1-0743-A808-1ACDEDC6B7C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F83B1D-EBF1-4146-BA04-88F9B071F1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6CD91B-D976-8840-B220-0AC6E6597ECE}"/>
              </a:ext>
            </a:extLst>
          </p:cNvPr>
          <p:cNvSpPr>
            <a:spLocks noGrp="1"/>
          </p:cNvSpPr>
          <p:nvPr>
            <p:ph type="dt" sz="half" idx="10"/>
          </p:nvPr>
        </p:nvSpPr>
        <p:spPr/>
        <p:txBody>
          <a:bodyPr/>
          <a:lstStyle/>
          <a:p>
            <a:fld id="{37135869-4801-1142-B00A-067059AB8140}" type="datetime1">
              <a:rPr lang="en-US" smtClean="0"/>
              <a:t>1/9/23</a:t>
            </a:fld>
            <a:endParaRPr lang="en-US"/>
          </a:p>
        </p:txBody>
      </p:sp>
      <p:sp>
        <p:nvSpPr>
          <p:cNvPr id="5" name="Footer Placeholder 4">
            <a:extLst>
              <a:ext uri="{FF2B5EF4-FFF2-40B4-BE49-F238E27FC236}">
                <a16:creationId xmlns:a16="http://schemas.microsoft.com/office/drawing/2014/main" id="{EBA35EA1-48B9-CA45-AC87-C3B84BD7B884}"/>
              </a:ext>
            </a:extLst>
          </p:cNvPr>
          <p:cNvSpPr>
            <a:spLocks noGrp="1"/>
          </p:cNvSpPr>
          <p:nvPr>
            <p:ph type="ftr" sz="quarter" idx="11"/>
          </p:nvPr>
        </p:nvSpPr>
        <p:spPr/>
        <p:txBody>
          <a:bodyPr/>
          <a:lstStyle/>
          <a:p>
            <a:r>
              <a:rPr lang="en-US"/>
              <a:t>S.W. Powell: Cloudy Updraft Accelerations</a:t>
            </a:r>
          </a:p>
        </p:txBody>
      </p:sp>
      <p:sp>
        <p:nvSpPr>
          <p:cNvPr id="6" name="Slide Number Placeholder 5">
            <a:extLst>
              <a:ext uri="{FF2B5EF4-FFF2-40B4-BE49-F238E27FC236}">
                <a16:creationId xmlns:a16="http://schemas.microsoft.com/office/drawing/2014/main" id="{623BC8F4-05B4-6F4F-8CA1-1115AFDF2698}"/>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750387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E0202-B0A0-D344-B8F1-C260A85A87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03017E-1FD5-9644-B0F4-B7FAC97AEE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963AF-9DA6-6249-85F0-42A8B3F37EC2}"/>
              </a:ext>
            </a:extLst>
          </p:cNvPr>
          <p:cNvSpPr>
            <a:spLocks noGrp="1"/>
          </p:cNvSpPr>
          <p:nvPr>
            <p:ph type="dt" sz="half" idx="10"/>
          </p:nvPr>
        </p:nvSpPr>
        <p:spPr/>
        <p:txBody>
          <a:bodyPr/>
          <a:lstStyle/>
          <a:p>
            <a:fld id="{FE2F32B2-774C-CB4B-B18B-8CDEA0DA5850}" type="datetime1">
              <a:rPr lang="en-US" smtClean="0"/>
              <a:t>1/9/23</a:t>
            </a:fld>
            <a:endParaRPr lang="en-US"/>
          </a:p>
        </p:txBody>
      </p:sp>
      <p:sp>
        <p:nvSpPr>
          <p:cNvPr id="5" name="Footer Placeholder 4">
            <a:extLst>
              <a:ext uri="{FF2B5EF4-FFF2-40B4-BE49-F238E27FC236}">
                <a16:creationId xmlns:a16="http://schemas.microsoft.com/office/drawing/2014/main" id="{53471FD0-3197-364C-9AD0-E3F9149F73C1}"/>
              </a:ext>
            </a:extLst>
          </p:cNvPr>
          <p:cNvSpPr>
            <a:spLocks noGrp="1"/>
          </p:cNvSpPr>
          <p:nvPr>
            <p:ph type="ftr" sz="quarter" idx="11"/>
          </p:nvPr>
        </p:nvSpPr>
        <p:spPr/>
        <p:txBody>
          <a:bodyPr/>
          <a:lstStyle/>
          <a:p>
            <a:r>
              <a:rPr lang="en-US"/>
              <a:t>S.W. Powell: Cloudy Updraft Accelerations</a:t>
            </a:r>
          </a:p>
        </p:txBody>
      </p:sp>
      <p:sp>
        <p:nvSpPr>
          <p:cNvPr id="6" name="Slide Number Placeholder 5">
            <a:extLst>
              <a:ext uri="{FF2B5EF4-FFF2-40B4-BE49-F238E27FC236}">
                <a16:creationId xmlns:a16="http://schemas.microsoft.com/office/drawing/2014/main" id="{835D4C44-DF32-464D-8D18-280DE036C9E4}"/>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350610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8B2A2-5FE0-3844-8A65-80C66D34870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514413-714A-0744-8FB7-ACEE68F9F6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04BD858-3D0F-FC41-A8AD-81245E5B436C}"/>
              </a:ext>
            </a:extLst>
          </p:cNvPr>
          <p:cNvSpPr>
            <a:spLocks noGrp="1"/>
          </p:cNvSpPr>
          <p:nvPr>
            <p:ph type="dt" sz="half" idx="10"/>
          </p:nvPr>
        </p:nvSpPr>
        <p:spPr/>
        <p:txBody>
          <a:bodyPr/>
          <a:lstStyle/>
          <a:p>
            <a:fld id="{A939FD86-6FD4-8840-833E-E94446DA3FED}" type="datetime1">
              <a:rPr lang="en-US" smtClean="0"/>
              <a:t>1/9/23</a:t>
            </a:fld>
            <a:endParaRPr lang="en-US"/>
          </a:p>
        </p:txBody>
      </p:sp>
      <p:sp>
        <p:nvSpPr>
          <p:cNvPr id="5" name="Footer Placeholder 4">
            <a:extLst>
              <a:ext uri="{FF2B5EF4-FFF2-40B4-BE49-F238E27FC236}">
                <a16:creationId xmlns:a16="http://schemas.microsoft.com/office/drawing/2014/main" id="{EDFC0C7C-4A64-3040-9C34-6C98D9E7076E}"/>
              </a:ext>
            </a:extLst>
          </p:cNvPr>
          <p:cNvSpPr>
            <a:spLocks noGrp="1"/>
          </p:cNvSpPr>
          <p:nvPr>
            <p:ph type="ftr" sz="quarter" idx="11"/>
          </p:nvPr>
        </p:nvSpPr>
        <p:spPr/>
        <p:txBody>
          <a:bodyPr/>
          <a:lstStyle/>
          <a:p>
            <a:r>
              <a:rPr lang="en-US"/>
              <a:t>S.W. Powell: Cloudy Updraft Accelerations</a:t>
            </a:r>
          </a:p>
        </p:txBody>
      </p:sp>
      <p:sp>
        <p:nvSpPr>
          <p:cNvPr id="6" name="Slide Number Placeholder 5">
            <a:extLst>
              <a:ext uri="{FF2B5EF4-FFF2-40B4-BE49-F238E27FC236}">
                <a16:creationId xmlns:a16="http://schemas.microsoft.com/office/drawing/2014/main" id="{8480A1FD-490B-5340-A143-522BB5D32E7F}"/>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19266303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76519-CB70-C646-A6C3-2706CDF0CB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0926A2-2132-0B4A-BAA6-6DD1DAEB24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7A4999-896F-7544-B66E-B2DC5195056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6A07DB-F59E-7348-84BB-AE398DB5EF0B}"/>
              </a:ext>
            </a:extLst>
          </p:cNvPr>
          <p:cNvSpPr>
            <a:spLocks noGrp="1"/>
          </p:cNvSpPr>
          <p:nvPr>
            <p:ph type="dt" sz="half" idx="10"/>
          </p:nvPr>
        </p:nvSpPr>
        <p:spPr/>
        <p:txBody>
          <a:bodyPr/>
          <a:lstStyle/>
          <a:p>
            <a:fld id="{3A858068-282B-4646-AE2C-01A23D9BE113}" type="datetime1">
              <a:rPr lang="en-US" smtClean="0"/>
              <a:t>1/9/23</a:t>
            </a:fld>
            <a:endParaRPr lang="en-US"/>
          </a:p>
        </p:txBody>
      </p:sp>
      <p:sp>
        <p:nvSpPr>
          <p:cNvPr id="6" name="Footer Placeholder 5">
            <a:extLst>
              <a:ext uri="{FF2B5EF4-FFF2-40B4-BE49-F238E27FC236}">
                <a16:creationId xmlns:a16="http://schemas.microsoft.com/office/drawing/2014/main" id="{F7F87C63-9CCD-B344-8EF1-A3941335FFC4}"/>
              </a:ext>
            </a:extLst>
          </p:cNvPr>
          <p:cNvSpPr>
            <a:spLocks noGrp="1"/>
          </p:cNvSpPr>
          <p:nvPr>
            <p:ph type="ftr" sz="quarter" idx="11"/>
          </p:nvPr>
        </p:nvSpPr>
        <p:spPr/>
        <p:txBody>
          <a:bodyPr/>
          <a:lstStyle/>
          <a:p>
            <a:r>
              <a:rPr lang="en-US"/>
              <a:t>S.W. Powell: Cloudy Updraft Accelerations</a:t>
            </a:r>
          </a:p>
        </p:txBody>
      </p:sp>
      <p:sp>
        <p:nvSpPr>
          <p:cNvPr id="7" name="Slide Number Placeholder 6">
            <a:extLst>
              <a:ext uri="{FF2B5EF4-FFF2-40B4-BE49-F238E27FC236}">
                <a16:creationId xmlns:a16="http://schemas.microsoft.com/office/drawing/2014/main" id="{40FDEFFD-5AE6-5E4F-B46F-A5B5D8D66C60}"/>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3306690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084A2-1359-4E47-86C8-F79BCA5B157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78B4A4A-70A2-D34B-A81A-49B86897C14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C9D8EB-BF8D-8944-98EF-4B59ACCD1F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687E57-B5FC-BB49-A4A4-B525A26B54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CEEECA-BA76-B04D-918D-C31720F915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69008E-4DDC-6047-B7FF-66A1757B7A1D}"/>
              </a:ext>
            </a:extLst>
          </p:cNvPr>
          <p:cNvSpPr>
            <a:spLocks noGrp="1"/>
          </p:cNvSpPr>
          <p:nvPr>
            <p:ph type="dt" sz="half" idx="10"/>
          </p:nvPr>
        </p:nvSpPr>
        <p:spPr/>
        <p:txBody>
          <a:bodyPr/>
          <a:lstStyle/>
          <a:p>
            <a:fld id="{8F9ED95F-2200-DB42-AD63-8015A7E099AE}" type="datetime1">
              <a:rPr lang="en-US" smtClean="0"/>
              <a:t>1/9/23</a:t>
            </a:fld>
            <a:endParaRPr lang="en-US"/>
          </a:p>
        </p:txBody>
      </p:sp>
      <p:sp>
        <p:nvSpPr>
          <p:cNvPr id="8" name="Footer Placeholder 7">
            <a:extLst>
              <a:ext uri="{FF2B5EF4-FFF2-40B4-BE49-F238E27FC236}">
                <a16:creationId xmlns:a16="http://schemas.microsoft.com/office/drawing/2014/main" id="{6E762633-407C-E14A-8F01-10A5287F9FC3}"/>
              </a:ext>
            </a:extLst>
          </p:cNvPr>
          <p:cNvSpPr>
            <a:spLocks noGrp="1"/>
          </p:cNvSpPr>
          <p:nvPr>
            <p:ph type="ftr" sz="quarter" idx="11"/>
          </p:nvPr>
        </p:nvSpPr>
        <p:spPr/>
        <p:txBody>
          <a:bodyPr/>
          <a:lstStyle/>
          <a:p>
            <a:r>
              <a:rPr lang="en-US"/>
              <a:t>S.W. Powell: Cloudy Updraft Accelerations</a:t>
            </a:r>
          </a:p>
        </p:txBody>
      </p:sp>
      <p:sp>
        <p:nvSpPr>
          <p:cNvPr id="9" name="Slide Number Placeholder 8">
            <a:extLst>
              <a:ext uri="{FF2B5EF4-FFF2-40B4-BE49-F238E27FC236}">
                <a16:creationId xmlns:a16="http://schemas.microsoft.com/office/drawing/2014/main" id="{FCF1DB59-3A24-3A4D-91B7-ABE5243B988E}"/>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58823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7A041-BE93-CF48-A566-0CA10D6F8BA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414705-0F9F-C240-85DE-48399344D237}"/>
              </a:ext>
            </a:extLst>
          </p:cNvPr>
          <p:cNvSpPr>
            <a:spLocks noGrp="1"/>
          </p:cNvSpPr>
          <p:nvPr>
            <p:ph type="dt" sz="half" idx="10"/>
          </p:nvPr>
        </p:nvSpPr>
        <p:spPr/>
        <p:txBody>
          <a:bodyPr/>
          <a:lstStyle/>
          <a:p>
            <a:fld id="{5E828C6D-9308-3B42-9B9E-B2321413B6C2}" type="datetime1">
              <a:rPr lang="en-US" smtClean="0"/>
              <a:t>1/9/23</a:t>
            </a:fld>
            <a:endParaRPr lang="en-US"/>
          </a:p>
        </p:txBody>
      </p:sp>
      <p:sp>
        <p:nvSpPr>
          <p:cNvPr id="4" name="Footer Placeholder 3">
            <a:extLst>
              <a:ext uri="{FF2B5EF4-FFF2-40B4-BE49-F238E27FC236}">
                <a16:creationId xmlns:a16="http://schemas.microsoft.com/office/drawing/2014/main" id="{58A83A1F-ECEA-6941-83A2-A542CA5DAE5E}"/>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E1CD6179-4647-C34B-8DEC-456988A5B4E8}"/>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1719674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51CF70-0670-1048-A8CD-C6D8B5393846}"/>
              </a:ext>
            </a:extLst>
          </p:cNvPr>
          <p:cNvSpPr>
            <a:spLocks noGrp="1"/>
          </p:cNvSpPr>
          <p:nvPr>
            <p:ph type="dt" sz="half" idx="10"/>
          </p:nvPr>
        </p:nvSpPr>
        <p:spPr/>
        <p:txBody>
          <a:bodyPr/>
          <a:lstStyle/>
          <a:p>
            <a:fld id="{1224E035-D5B6-314F-B11B-6CA48BF53E83}" type="datetime1">
              <a:rPr lang="en-US" smtClean="0"/>
              <a:t>1/9/23</a:t>
            </a:fld>
            <a:endParaRPr lang="en-US"/>
          </a:p>
        </p:txBody>
      </p:sp>
      <p:sp>
        <p:nvSpPr>
          <p:cNvPr id="3" name="Footer Placeholder 2">
            <a:extLst>
              <a:ext uri="{FF2B5EF4-FFF2-40B4-BE49-F238E27FC236}">
                <a16:creationId xmlns:a16="http://schemas.microsoft.com/office/drawing/2014/main" id="{99EEEA79-A1B8-0B40-B53A-F35773A32215}"/>
              </a:ext>
            </a:extLst>
          </p:cNvPr>
          <p:cNvSpPr>
            <a:spLocks noGrp="1"/>
          </p:cNvSpPr>
          <p:nvPr>
            <p:ph type="ftr" sz="quarter" idx="11"/>
          </p:nvPr>
        </p:nvSpPr>
        <p:spPr/>
        <p:txBody>
          <a:bodyPr/>
          <a:lstStyle/>
          <a:p>
            <a:r>
              <a:rPr lang="en-US"/>
              <a:t>S.W. Powell: Cloudy Updraft Accelerations</a:t>
            </a:r>
          </a:p>
        </p:txBody>
      </p:sp>
      <p:sp>
        <p:nvSpPr>
          <p:cNvPr id="4" name="Slide Number Placeholder 3">
            <a:extLst>
              <a:ext uri="{FF2B5EF4-FFF2-40B4-BE49-F238E27FC236}">
                <a16:creationId xmlns:a16="http://schemas.microsoft.com/office/drawing/2014/main" id="{AAA9C665-35D8-8844-9DB2-FFFFF49BB43B}"/>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4253178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B1088-4AC0-6446-ADAC-C3A66ADA27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5A9B11-62EB-CF46-9E67-8713154C02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0DAEF6C-566B-9646-B727-CC9EF03E6B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22B897-FF4E-0541-8A8D-091FA53C6685}"/>
              </a:ext>
            </a:extLst>
          </p:cNvPr>
          <p:cNvSpPr>
            <a:spLocks noGrp="1"/>
          </p:cNvSpPr>
          <p:nvPr>
            <p:ph type="dt" sz="half" idx="10"/>
          </p:nvPr>
        </p:nvSpPr>
        <p:spPr/>
        <p:txBody>
          <a:bodyPr/>
          <a:lstStyle/>
          <a:p>
            <a:fld id="{6ED7C99B-02D5-7844-8E4F-800700152B89}" type="datetime1">
              <a:rPr lang="en-US" smtClean="0"/>
              <a:t>1/9/23</a:t>
            </a:fld>
            <a:endParaRPr lang="en-US"/>
          </a:p>
        </p:txBody>
      </p:sp>
      <p:sp>
        <p:nvSpPr>
          <p:cNvPr id="6" name="Footer Placeholder 5">
            <a:extLst>
              <a:ext uri="{FF2B5EF4-FFF2-40B4-BE49-F238E27FC236}">
                <a16:creationId xmlns:a16="http://schemas.microsoft.com/office/drawing/2014/main" id="{8EDB88DA-F7F8-ED45-85ED-35C86DF2908A}"/>
              </a:ext>
            </a:extLst>
          </p:cNvPr>
          <p:cNvSpPr>
            <a:spLocks noGrp="1"/>
          </p:cNvSpPr>
          <p:nvPr>
            <p:ph type="ftr" sz="quarter" idx="11"/>
          </p:nvPr>
        </p:nvSpPr>
        <p:spPr/>
        <p:txBody>
          <a:bodyPr/>
          <a:lstStyle/>
          <a:p>
            <a:r>
              <a:rPr lang="en-US"/>
              <a:t>S.W. Powell: Cloudy Updraft Accelerations</a:t>
            </a:r>
          </a:p>
        </p:txBody>
      </p:sp>
      <p:sp>
        <p:nvSpPr>
          <p:cNvPr id="7" name="Slide Number Placeholder 6">
            <a:extLst>
              <a:ext uri="{FF2B5EF4-FFF2-40B4-BE49-F238E27FC236}">
                <a16:creationId xmlns:a16="http://schemas.microsoft.com/office/drawing/2014/main" id="{98A33115-9E6B-684F-8102-23B647830060}"/>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1929764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85C40-3112-8A48-9D76-318318C619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9F4361-BAFA-E04D-B2C5-073F3B48F8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E32838-62F8-274E-82A0-C508FEE52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84E5C3-4BF6-DB4E-9162-6181B22C7442}"/>
              </a:ext>
            </a:extLst>
          </p:cNvPr>
          <p:cNvSpPr>
            <a:spLocks noGrp="1"/>
          </p:cNvSpPr>
          <p:nvPr>
            <p:ph type="dt" sz="half" idx="10"/>
          </p:nvPr>
        </p:nvSpPr>
        <p:spPr/>
        <p:txBody>
          <a:bodyPr/>
          <a:lstStyle/>
          <a:p>
            <a:fld id="{FD93AA74-5229-D045-AE8B-12B531040BD9}" type="datetime1">
              <a:rPr lang="en-US" smtClean="0"/>
              <a:t>1/9/23</a:t>
            </a:fld>
            <a:endParaRPr lang="en-US"/>
          </a:p>
        </p:txBody>
      </p:sp>
      <p:sp>
        <p:nvSpPr>
          <p:cNvPr id="6" name="Footer Placeholder 5">
            <a:extLst>
              <a:ext uri="{FF2B5EF4-FFF2-40B4-BE49-F238E27FC236}">
                <a16:creationId xmlns:a16="http://schemas.microsoft.com/office/drawing/2014/main" id="{21BA9EB8-AC09-AA44-B307-64B77CA0D8C7}"/>
              </a:ext>
            </a:extLst>
          </p:cNvPr>
          <p:cNvSpPr>
            <a:spLocks noGrp="1"/>
          </p:cNvSpPr>
          <p:nvPr>
            <p:ph type="ftr" sz="quarter" idx="11"/>
          </p:nvPr>
        </p:nvSpPr>
        <p:spPr/>
        <p:txBody>
          <a:bodyPr/>
          <a:lstStyle/>
          <a:p>
            <a:r>
              <a:rPr lang="en-US"/>
              <a:t>S.W. Powell: Cloudy Updraft Accelerations</a:t>
            </a:r>
          </a:p>
        </p:txBody>
      </p:sp>
      <p:sp>
        <p:nvSpPr>
          <p:cNvPr id="7" name="Slide Number Placeholder 6">
            <a:extLst>
              <a:ext uri="{FF2B5EF4-FFF2-40B4-BE49-F238E27FC236}">
                <a16:creationId xmlns:a16="http://schemas.microsoft.com/office/drawing/2014/main" id="{275FA3EE-231F-5A40-B3FF-92CE58680207}"/>
              </a:ext>
            </a:extLst>
          </p:cNvPr>
          <p:cNvSpPr>
            <a:spLocks noGrp="1"/>
          </p:cNvSpPr>
          <p:nvPr>
            <p:ph type="sldNum" sz="quarter" idx="12"/>
          </p:nvPr>
        </p:nvSpPr>
        <p:spPr/>
        <p:txBody>
          <a:bodyPr/>
          <a:lstStyle/>
          <a:p>
            <a:fld id="{ECE19DF4-9C98-0D4E-99E6-AE80CBE5A40E}" type="slidenum">
              <a:rPr lang="en-US" smtClean="0"/>
              <a:t>‹#›</a:t>
            </a:fld>
            <a:endParaRPr lang="en-US"/>
          </a:p>
        </p:txBody>
      </p:sp>
    </p:spTree>
    <p:extLst>
      <p:ext uri="{BB962C8B-B14F-4D97-AF65-F5344CB8AC3E}">
        <p14:creationId xmlns:p14="http://schemas.microsoft.com/office/powerpoint/2010/main" val="27203879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D79584-B001-7942-9AAB-9488BEC553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07A52A-4355-1B4F-B422-C799FFB562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772ECD-690E-794E-AC03-7EEF536E82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1E7ABC-BCF4-2348-A917-31C87E6160A6}" type="datetime1">
              <a:rPr lang="en-US" smtClean="0"/>
              <a:t>1/9/23</a:t>
            </a:fld>
            <a:endParaRPr lang="en-US"/>
          </a:p>
        </p:txBody>
      </p:sp>
      <p:sp>
        <p:nvSpPr>
          <p:cNvPr id="5" name="Footer Placeholder 4">
            <a:extLst>
              <a:ext uri="{FF2B5EF4-FFF2-40B4-BE49-F238E27FC236}">
                <a16:creationId xmlns:a16="http://schemas.microsoft.com/office/drawing/2014/main" id="{499F79FF-EDD9-5841-AA8B-9736DEB48F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S.W. Powell: Cloudy Updraft Accelerations</a:t>
            </a:r>
          </a:p>
        </p:txBody>
      </p:sp>
      <p:sp>
        <p:nvSpPr>
          <p:cNvPr id="6" name="Slide Number Placeholder 5">
            <a:extLst>
              <a:ext uri="{FF2B5EF4-FFF2-40B4-BE49-F238E27FC236}">
                <a16:creationId xmlns:a16="http://schemas.microsoft.com/office/drawing/2014/main" id="{258E1EA2-8B3B-1C4D-A42C-7BF910F81A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E19DF4-9C98-0D4E-99E6-AE80CBE5A40E}" type="slidenum">
              <a:rPr lang="en-US" smtClean="0"/>
              <a:t>‹#›</a:t>
            </a:fld>
            <a:endParaRPr lang="en-US"/>
          </a:p>
        </p:txBody>
      </p:sp>
    </p:spTree>
    <p:extLst>
      <p:ext uri="{BB962C8B-B14F-4D97-AF65-F5344CB8AC3E}">
        <p14:creationId xmlns:p14="http://schemas.microsoft.com/office/powerpoint/2010/main" val="21467335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50.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50.png"/></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50.png"/></Relationships>
</file>

<file path=ppt/slides/_rels/slide3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50.png"/></Relationships>
</file>

<file path=ppt/slides/_rels/slide35.xml.rels><?xml version="1.0" encoding="UTF-8" standalone="yes"?>
<Relationships xmlns="http://schemas.openxmlformats.org/package/2006/relationships"><Relationship Id="rId7" Type="http://schemas.openxmlformats.org/officeDocument/2006/relationships/image" Target="../media/image60.png"/><Relationship Id="rId2" Type="http://schemas.openxmlformats.org/officeDocument/2006/relationships/image" Target="../media/image40.png"/><Relationship Id="rId1" Type="http://schemas.openxmlformats.org/officeDocument/2006/relationships/slideLayout" Target="../slideLayouts/slideLayout1.xml"/><Relationship Id="rId6" Type="http://schemas.openxmlformats.org/officeDocument/2006/relationships/image" Target="../media/image51.png"/><Relationship Id="rId5" Type="http://schemas.openxmlformats.org/officeDocument/2006/relationships/image" Target="../media/image30.png"/><Relationship Id="rId4" Type="http://schemas.openxmlformats.org/officeDocument/2006/relationships/image" Target="../media/image50.png"/></Relationships>
</file>

<file path=ppt/slides/_rels/slide3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D1D6EE-9C7C-764E-9E83-22A591B5E0B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FEA309B4-4DCF-B449-BE9A-40F8C397B690}"/>
              </a:ext>
            </a:extLst>
          </p:cNvPr>
          <p:cNvSpPr/>
          <p:nvPr/>
        </p:nvSpPr>
        <p:spPr>
          <a:xfrm>
            <a:off x="0" y="-27492"/>
            <a:ext cx="12192000" cy="724109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E7DEA53-5AC5-A44A-999B-020C85326EE5}"/>
              </a:ext>
            </a:extLst>
          </p:cNvPr>
          <p:cNvSpPr txBox="1"/>
          <p:nvPr/>
        </p:nvSpPr>
        <p:spPr>
          <a:xfrm>
            <a:off x="106018" y="265044"/>
            <a:ext cx="11940208" cy="1169551"/>
          </a:xfrm>
          <a:prstGeom prst="rect">
            <a:avLst/>
          </a:prstGeom>
          <a:noFill/>
        </p:spPr>
        <p:txBody>
          <a:bodyPr wrap="square" rtlCol="0">
            <a:spAutoFit/>
          </a:bodyPr>
          <a:lstStyle/>
          <a:p>
            <a:r>
              <a:rPr lang="en-US" sz="3500" dirty="0">
                <a:solidFill>
                  <a:schemeClr val="bg1"/>
                </a:solidFill>
                <a:latin typeface="MgOpen Cosmetica" panose="020B0500000300020003" pitchFamily="34" charset="0"/>
              </a:rPr>
              <a:t>Does Deep Convective Onset Require a Critical Updraft Acceleration?</a:t>
            </a:r>
          </a:p>
        </p:txBody>
      </p:sp>
      <p:sp>
        <p:nvSpPr>
          <p:cNvPr id="6" name="TextBox 5">
            <a:extLst>
              <a:ext uri="{FF2B5EF4-FFF2-40B4-BE49-F238E27FC236}">
                <a16:creationId xmlns:a16="http://schemas.microsoft.com/office/drawing/2014/main" id="{B1F7E814-AE0F-8D40-B5A2-15EEBC07F41E}"/>
              </a:ext>
            </a:extLst>
          </p:cNvPr>
          <p:cNvSpPr txBox="1"/>
          <p:nvPr/>
        </p:nvSpPr>
        <p:spPr>
          <a:xfrm>
            <a:off x="106018" y="4270743"/>
            <a:ext cx="10946295" cy="1569660"/>
          </a:xfrm>
          <a:prstGeom prst="rect">
            <a:avLst/>
          </a:prstGeom>
          <a:noFill/>
        </p:spPr>
        <p:txBody>
          <a:bodyPr wrap="square" rtlCol="0">
            <a:spAutoFit/>
          </a:bodyPr>
          <a:lstStyle/>
          <a:p>
            <a:r>
              <a:rPr lang="en-US" sz="2400" i="1" dirty="0">
                <a:solidFill>
                  <a:schemeClr val="bg1"/>
                </a:solidFill>
                <a:latin typeface="MgOpen Cosmetica" panose="020B0500000300020003" pitchFamily="34" charset="0"/>
              </a:rPr>
              <a:t>Scott W. Powell (</a:t>
            </a:r>
            <a:r>
              <a:rPr lang="en-US" sz="2400" i="1" dirty="0" err="1">
                <a:solidFill>
                  <a:schemeClr val="bg1"/>
                </a:solidFill>
                <a:latin typeface="MgOpen Cosmetica" panose="020B0500000300020003" pitchFamily="34" charset="0"/>
              </a:rPr>
              <a:t>scott.powell@nps.edu</a:t>
            </a:r>
            <a:r>
              <a:rPr lang="en-US" sz="2400" i="1" dirty="0">
                <a:solidFill>
                  <a:schemeClr val="bg1"/>
                </a:solidFill>
                <a:latin typeface="MgOpen Cosmetica" panose="020B0500000300020003" pitchFamily="34" charset="0"/>
              </a:rPr>
              <a:t>)</a:t>
            </a:r>
          </a:p>
          <a:p>
            <a:r>
              <a:rPr lang="en-US" sz="2400" i="1" dirty="0">
                <a:solidFill>
                  <a:schemeClr val="bg1"/>
                </a:solidFill>
                <a:latin typeface="MgOpen Cosmetica" panose="020B0500000300020003" pitchFamily="34" charset="0"/>
              </a:rPr>
              <a:t>Dept. of Meteorology, Naval Postgraduate School, Monterey, CA</a:t>
            </a:r>
          </a:p>
          <a:p>
            <a:r>
              <a:rPr lang="en-US" sz="2400" i="1" dirty="0">
                <a:solidFill>
                  <a:schemeClr val="bg1"/>
                </a:solidFill>
                <a:latin typeface="MgOpen Cosmetica" panose="020B0500000300020003" pitchFamily="34" charset="0"/>
              </a:rPr>
              <a:t>10 January 2023</a:t>
            </a:r>
          </a:p>
          <a:p>
            <a:r>
              <a:rPr lang="en-US" sz="2400" i="1" dirty="0">
                <a:solidFill>
                  <a:schemeClr val="bg1"/>
                </a:solidFill>
                <a:latin typeface="MgOpen Cosmetica" panose="020B0500000300020003" pitchFamily="34" charset="0"/>
              </a:rPr>
              <a:t>3</a:t>
            </a:r>
            <a:r>
              <a:rPr lang="en-US" sz="2400" i="1" baseline="30000" dirty="0">
                <a:solidFill>
                  <a:schemeClr val="bg1"/>
                </a:solidFill>
                <a:latin typeface="MgOpen Cosmetica" panose="020B0500000300020003" pitchFamily="34" charset="0"/>
              </a:rPr>
              <a:t>rd</a:t>
            </a:r>
            <a:r>
              <a:rPr lang="en-US" sz="2400" i="1" dirty="0">
                <a:solidFill>
                  <a:schemeClr val="bg1"/>
                </a:solidFill>
                <a:latin typeface="MgOpen Cosmetica" panose="020B0500000300020003" pitchFamily="34" charset="0"/>
              </a:rPr>
              <a:t> Conference on Mesoscale Processes, 103</a:t>
            </a:r>
            <a:r>
              <a:rPr lang="en-US" sz="2400" i="1" baseline="30000" dirty="0">
                <a:solidFill>
                  <a:schemeClr val="bg1"/>
                </a:solidFill>
                <a:latin typeface="MgOpen Cosmetica" panose="020B0500000300020003" pitchFamily="34" charset="0"/>
              </a:rPr>
              <a:t>rd</a:t>
            </a:r>
            <a:r>
              <a:rPr lang="en-US" sz="2400" i="1" dirty="0">
                <a:solidFill>
                  <a:schemeClr val="bg1"/>
                </a:solidFill>
                <a:latin typeface="MgOpen Cosmetica" panose="020B0500000300020003" pitchFamily="34" charset="0"/>
              </a:rPr>
              <a:t> AMS Annual Meeting, Denver, 6.1 </a:t>
            </a:r>
          </a:p>
        </p:txBody>
      </p:sp>
      <p:sp>
        <p:nvSpPr>
          <p:cNvPr id="7" name="TextBox 6">
            <a:extLst>
              <a:ext uri="{FF2B5EF4-FFF2-40B4-BE49-F238E27FC236}">
                <a16:creationId xmlns:a16="http://schemas.microsoft.com/office/drawing/2014/main" id="{921C6FFF-16C7-FD44-8F3D-F2D589EBAC73}"/>
              </a:ext>
            </a:extLst>
          </p:cNvPr>
          <p:cNvSpPr txBox="1"/>
          <p:nvPr/>
        </p:nvSpPr>
        <p:spPr>
          <a:xfrm>
            <a:off x="53009" y="6082448"/>
            <a:ext cx="12085982" cy="738664"/>
          </a:xfrm>
          <a:prstGeom prst="rect">
            <a:avLst/>
          </a:prstGeom>
          <a:noFill/>
        </p:spPr>
        <p:txBody>
          <a:bodyPr wrap="square" rtlCol="0">
            <a:spAutoFit/>
          </a:bodyPr>
          <a:lstStyle/>
          <a:p>
            <a:r>
              <a:rPr lang="en-US" sz="1400" i="1" dirty="0">
                <a:solidFill>
                  <a:schemeClr val="bg1"/>
                </a:solidFill>
                <a:latin typeface="MgOpen Cosmetica" panose="020B0500000300020003" pitchFamily="34" charset="0"/>
              </a:rPr>
              <a:t>This work was supported by the Office of Naval Research Code 32 under grants N0001421WX01472, N0001422WX1021, and N0001423WX00360, and the U.S. Department of Energy Atmospheric System Research, an Office of Science Biological and Environmental Research program, under Interagency Agreement 89243021SSC000077.</a:t>
            </a:r>
          </a:p>
        </p:txBody>
      </p:sp>
    </p:spTree>
    <p:extLst>
      <p:ext uri="{BB962C8B-B14F-4D97-AF65-F5344CB8AC3E}">
        <p14:creationId xmlns:p14="http://schemas.microsoft.com/office/powerpoint/2010/main" val="2769580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D50B9F0-9EBB-774E-7EDB-2E7E0A44EBCE}"/>
              </a:ext>
            </a:extLst>
          </p:cNvPr>
          <p:cNvSpPr txBox="1"/>
          <p:nvPr/>
        </p:nvSpPr>
        <p:spPr>
          <a:xfrm>
            <a:off x="0" y="3136612"/>
            <a:ext cx="12192000" cy="584775"/>
          </a:xfrm>
          <a:prstGeom prst="rect">
            <a:avLst/>
          </a:prstGeom>
          <a:noFill/>
        </p:spPr>
        <p:txBody>
          <a:bodyPr wrap="square" rtlCol="0">
            <a:spAutoFit/>
          </a:bodyPr>
          <a:lstStyle/>
          <a:p>
            <a:pPr algn="ctr"/>
            <a:r>
              <a:rPr lang="en-US" sz="3200" dirty="0">
                <a:solidFill>
                  <a:schemeClr val="bg2"/>
                </a:solidFill>
                <a:latin typeface="MgOpen Cosmetica" panose="020B0500000300020003" pitchFamily="34" charset="0"/>
              </a:rPr>
              <a:t>What controls individual updrafts?</a:t>
            </a:r>
          </a:p>
        </p:txBody>
      </p:sp>
    </p:spTree>
    <p:extLst>
      <p:ext uri="{BB962C8B-B14F-4D97-AF65-F5344CB8AC3E}">
        <p14:creationId xmlns:p14="http://schemas.microsoft.com/office/powerpoint/2010/main" val="3186182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0091D4F-C2FD-A1B1-88CE-9C425443F896}"/>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C2F40C77-D537-AE5E-D53F-34CC50030E20}"/>
              </a:ext>
            </a:extLst>
          </p:cNvPr>
          <p:cNvSpPr>
            <a:spLocks noGrp="1"/>
          </p:cNvSpPr>
          <p:nvPr>
            <p:ph type="sldNum" sz="quarter" idx="12"/>
          </p:nvPr>
        </p:nvSpPr>
        <p:spPr/>
        <p:txBody>
          <a:bodyPr/>
          <a:lstStyle/>
          <a:p>
            <a:fld id="{ECE19DF4-9C98-0D4E-99E6-AE80CBE5A40E}" type="slidenum">
              <a:rPr lang="en-US" smtClean="0"/>
              <a:t>11</a:t>
            </a:fld>
            <a:endParaRPr lang="en-US"/>
          </a:p>
        </p:txBody>
      </p:sp>
      <p:pic>
        <p:nvPicPr>
          <p:cNvPr id="6" name="clouds">
            <a:hlinkClick r:id="" action="ppaction://media"/>
            <a:extLst>
              <a:ext uri="{FF2B5EF4-FFF2-40B4-BE49-F238E27FC236}">
                <a16:creationId xmlns:a16="http://schemas.microsoft.com/office/drawing/2014/main" id="{8B060A6C-01A2-4779-B239-A7296D89D0E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200" y="440182"/>
            <a:ext cx="10517634" cy="5916168"/>
          </a:xfrm>
          <a:prstGeom prst="rect">
            <a:avLst/>
          </a:prstGeom>
        </p:spPr>
      </p:pic>
      <p:sp>
        <p:nvSpPr>
          <p:cNvPr id="7" name="TextBox 6">
            <a:extLst>
              <a:ext uri="{FF2B5EF4-FFF2-40B4-BE49-F238E27FC236}">
                <a16:creationId xmlns:a16="http://schemas.microsoft.com/office/drawing/2014/main" id="{86D01589-7F27-A976-5296-851844EFF5CA}"/>
              </a:ext>
            </a:extLst>
          </p:cNvPr>
          <p:cNvSpPr txBox="1"/>
          <p:nvPr/>
        </p:nvSpPr>
        <p:spPr>
          <a:xfrm>
            <a:off x="857668" y="62346"/>
            <a:ext cx="1698496"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Tropical Ocean</a:t>
            </a:r>
          </a:p>
        </p:txBody>
      </p:sp>
    </p:spTree>
    <p:extLst>
      <p:ext uri="{BB962C8B-B14F-4D97-AF65-F5344CB8AC3E}">
        <p14:creationId xmlns:p14="http://schemas.microsoft.com/office/powerpoint/2010/main" val="734062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0091D4F-C2FD-A1B1-88CE-9C425443F896}"/>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C2F40C77-D537-AE5E-D53F-34CC50030E20}"/>
              </a:ext>
            </a:extLst>
          </p:cNvPr>
          <p:cNvSpPr>
            <a:spLocks noGrp="1"/>
          </p:cNvSpPr>
          <p:nvPr>
            <p:ph type="sldNum" sz="quarter" idx="12"/>
          </p:nvPr>
        </p:nvSpPr>
        <p:spPr/>
        <p:txBody>
          <a:bodyPr/>
          <a:lstStyle/>
          <a:p>
            <a:fld id="{ECE19DF4-9C98-0D4E-99E6-AE80CBE5A40E}" type="slidenum">
              <a:rPr lang="en-US" smtClean="0"/>
              <a:t>12</a:t>
            </a:fld>
            <a:endParaRPr lang="en-US"/>
          </a:p>
        </p:txBody>
      </p:sp>
      <p:sp>
        <p:nvSpPr>
          <p:cNvPr id="2" name="TextBox 1">
            <a:extLst>
              <a:ext uri="{FF2B5EF4-FFF2-40B4-BE49-F238E27FC236}">
                <a16:creationId xmlns:a16="http://schemas.microsoft.com/office/drawing/2014/main" id="{D75749D0-9715-6416-04C9-1FD9C24FCDF0}"/>
              </a:ext>
            </a:extLst>
          </p:cNvPr>
          <p:cNvSpPr txBox="1"/>
          <p:nvPr/>
        </p:nvSpPr>
        <p:spPr>
          <a:xfrm>
            <a:off x="394040" y="560643"/>
            <a:ext cx="5564779" cy="5262979"/>
          </a:xfrm>
          <a:prstGeom prst="rect">
            <a:avLst/>
          </a:prstGeom>
          <a:noFill/>
        </p:spPr>
        <p:txBody>
          <a:bodyPr wrap="square" rtlCol="0">
            <a:spAutoFit/>
          </a:bodyPr>
          <a:lstStyle/>
          <a:p>
            <a:r>
              <a:rPr lang="en-US" sz="2400" b="1" u="sng" dirty="0">
                <a:solidFill>
                  <a:srgbClr val="FFFF00"/>
                </a:solidFill>
                <a:latin typeface="MgOpen Cosmetica" panose="020B0500000300020003" pitchFamily="34" charset="0"/>
              </a:rPr>
              <a:t>Which clouds grow vs. do not grow?</a:t>
            </a:r>
          </a:p>
          <a:p>
            <a:endParaRPr lang="en-US" sz="2400" dirty="0">
              <a:solidFill>
                <a:schemeClr val="bg1"/>
              </a:solidFill>
              <a:latin typeface="MgOpen Cosmetica" panose="020B0500000300020003" pitchFamily="34" charset="0"/>
            </a:endParaRPr>
          </a:p>
          <a:p>
            <a:pPr marL="285750" indent="-285750">
              <a:buFont typeface="Arial" panose="020B0604020202020204" pitchFamily="34" charset="0"/>
              <a:buChar char="•"/>
            </a:pPr>
            <a:r>
              <a:rPr lang="en-US" sz="2400" dirty="0">
                <a:solidFill>
                  <a:schemeClr val="bg1"/>
                </a:solidFill>
                <a:latin typeface="MgOpen Cosmetica" panose="020B0500000300020003" pitchFamily="34" charset="0"/>
              </a:rPr>
              <a:t>Do growers have larger initial </a:t>
            </a:r>
            <a:r>
              <a:rPr lang="en-US" sz="2400" i="1" dirty="0">
                <a:solidFill>
                  <a:schemeClr val="bg1"/>
                </a:solidFill>
                <a:latin typeface="MgOpen Cosmetica" panose="020B0500000300020003" pitchFamily="34" charset="0"/>
              </a:rPr>
              <a:t>w</a:t>
            </a:r>
            <a:r>
              <a:rPr lang="en-US" sz="2400" dirty="0">
                <a:solidFill>
                  <a:schemeClr val="bg1"/>
                </a:solidFill>
                <a:latin typeface="MgOpen Cosmetica" panose="020B0500000300020003" pitchFamily="34" charset="0"/>
              </a:rPr>
              <a:t> or do they experience more upward/less downward acceleration (or both)?</a:t>
            </a:r>
          </a:p>
          <a:p>
            <a:pPr marL="285750" indent="-285750">
              <a:buFont typeface="Arial" panose="020B0604020202020204" pitchFamily="34" charset="0"/>
              <a:buChar char="•"/>
            </a:pPr>
            <a:endParaRPr lang="en-US" sz="2400" dirty="0">
              <a:solidFill>
                <a:schemeClr val="bg1"/>
              </a:solidFill>
              <a:latin typeface="MgOpen Cosmetica" panose="020B0500000300020003" pitchFamily="34" charset="0"/>
            </a:endParaRPr>
          </a:p>
          <a:p>
            <a:pPr marL="285750" indent="-285750">
              <a:buFont typeface="Arial" panose="020B0604020202020204" pitchFamily="34" charset="0"/>
              <a:buChar char="•"/>
            </a:pPr>
            <a:r>
              <a:rPr lang="en-US" sz="2400" dirty="0">
                <a:solidFill>
                  <a:schemeClr val="bg1"/>
                </a:solidFill>
                <a:latin typeface="MgOpen Cosmetica" panose="020B0500000300020003" pitchFamily="34" charset="0"/>
              </a:rPr>
              <a:t>This is extremely challenging to answer with observations alone (although techniques like photogrammetry can help some within limited volumes).</a:t>
            </a:r>
          </a:p>
          <a:p>
            <a:pPr marL="285750" indent="-285750">
              <a:buFont typeface="Arial" panose="020B0604020202020204" pitchFamily="34" charset="0"/>
              <a:buChar char="•"/>
            </a:pPr>
            <a:endParaRPr lang="en-US" sz="2400" dirty="0">
              <a:solidFill>
                <a:schemeClr val="bg1"/>
              </a:solidFill>
              <a:latin typeface="MgOpen Cosmetica" panose="020B0500000300020003" pitchFamily="34" charset="0"/>
            </a:endParaRPr>
          </a:p>
          <a:p>
            <a:pPr marL="285750" indent="-285750">
              <a:buFont typeface="Arial" panose="020B0604020202020204" pitchFamily="34" charset="0"/>
              <a:buChar char="•"/>
            </a:pPr>
            <a:r>
              <a:rPr lang="en-US" sz="2400" dirty="0">
                <a:solidFill>
                  <a:schemeClr val="bg1"/>
                </a:solidFill>
                <a:latin typeface="MgOpen Cosmetica" panose="020B0500000300020003" pitchFamily="34" charset="0"/>
              </a:rPr>
              <a:t>If </a:t>
            </a:r>
            <a:r>
              <a:rPr lang="en-US" sz="2400" dirty="0" err="1">
                <a:solidFill>
                  <a:schemeClr val="bg1"/>
                </a:solidFill>
                <a:latin typeface="MgOpen Cosmetica" panose="020B0500000300020003" pitchFamily="34" charset="0"/>
              </a:rPr>
              <a:t>D</a:t>
            </a:r>
            <a:r>
              <a:rPr lang="en-US" sz="2400" i="1" dirty="0" err="1">
                <a:solidFill>
                  <a:schemeClr val="bg1"/>
                </a:solidFill>
                <a:latin typeface="MgOpen Cosmetica" panose="020B0500000300020003" pitchFamily="34" charset="0"/>
              </a:rPr>
              <a:t>w</a:t>
            </a:r>
            <a:r>
              <a:rPr lang="en-US" sz="2400" dirty="0">
                <a:solidFill>
                  <a:schemeClr val="bg1"/>
                </a:solidFill>
                <a:latin typeface="MgOpen Cosmetica" panose="020B0500000300020003" pitchFamily="34" charset="0"/>
              </a:rPr>
              <a:t>/D</a:t>
            </a:r>
            <a:r>
              <a:rPr lang="en-US" sz="2400" i="1" dirty="0">
                <a:solidFill>
                  <a:schemeClr val="bg1"/>
                </a:solidFill>
                <a:latin typeface="MgOpen Cosmetica" panose="020B0500000300020003" pitchFamily="34" charset="0"/>
              </a:rPr>
              <a:t>t</a:t>
            </a:r>
            <a:r>
              <a:rPr lang="en-US" sz="2400" dirty="0">
                <a:solidFill>
                  <a:schemeClr val="bg1"/>
                </a:solidFill>
                <a:latin typeface="MgOpen Cosmetica" panose="020B0500000300020003" pitchFamily="34" charset="0"/>
              </a:rPr>
              <a:t> is most important, we would like to decompose it to determine what causes downward acceleration.</a:t>
            </a:r>
          </a:p>
        </p:txBody>
      </p:sp>
      <p:pic>
        <p:nvPicPr>
          <p:cNvPr id="6" name="Picture 5">
            <a:extLst>
              <a:ext uri="{FF2B5EF4-FFF2-40B4-BE49-F238E27FC236}">
                <a16:creationId xmlns:a16="http://schemas.microsoft.com/office/drawing/2014/main" id="{29EB652C-774F-4FB8-0A0E-355D09B4FE9C}"/>
              </a:ext>
            </a:extLst>
          </p:cNvPr>
          <p:cNvPicPr>
            <a:picLocks noChangeAspect="1"/>
          </p:cNvPicPr>
          <p:nvPr/>
        </p:nvPicPr>
        <p:blipFill>
          <a:blip r:embed="rId2"/>
          <a:stretch>
            <a:fillRect/>
          </a:stretch>
        </p:blipFill>
        <p:spPr>
          <a:xfrm>
            <a:off x="6356997" y="1123629"/>
            <a:ext cx="5440963" cy="4137008"/>
          </a:xfrm>
          <a:prstGeom prst="rect">
            <a:avLst/>
          </a:prstGeom>
        </p:spPr>
      </p:pic>
    </p:spTree>
    <p:extLst>
      <p:ext uri="{BB962C8B-B14F-4D97-AF65-F5344CB8AC3E}">
        <p14:creationId xmlns:p14="http://schemas.microsoft.com/office/powerpoint/2010/main" val="618159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0091D4F-C2FD-A1B1-88CE-9C425443F896}"/>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C2F40C77-D537-AE5E-D53F-34CC50030E20}"/>
              </a:ext>
            </a:extLst>
          </p:cNvPr>
          <p:cNvSpPr>
            <a:spLocks noGrp="1"/>
          </p:cNvSpPr>
          <p:nvPr>
            <p:ph type="sldNum" sz="quarter" idx="12"/>
          </p:nvPr>
        </p:nvSpPr>
        <p:spPr/>
        <p:txBody>
          <a:bodyPr/>
          <a:lstStyle/>
          <a:p>
            <a:fld id="{ECE19DF4-9C98-0D4E-99E6-AE80CBE5A40E}" type="slidenum">
              <a:rPr lang="en-US" smtClean="0"/>
              <a:t>13</a:t>
            </a:fld>
            <a:endParaRPr lang="en-US"/>
          </a:p>
        </p:txBody>
      </p:sp>
      <p:sp>
        <p:nvSpPr>
          <p:cNvPr id="3" name="TextBox 2">
            <a:extLst>
              <a:ext uri="{FF2B5EF4-FFF2-40B4-BE49-F238E27FC236}">
                <a16:creationId xmlns:a16="http://schemas.microsoft.com/office/drawing/2014/main" id="{1E8AD87C-AAE0-F952-B586-C9F791CB4994}"/>
              </a:ext>
            </a:extLst>
          </p:cNvPr>
          <p:cNvSpPr txBox="1"/>
          <p:nvPr/>
        </p:nvSpPr>
        <p:spPr>
          <a:xfrm>
            <a:off x="747194" y="7215922"/>
            <a:ext cx="5564779" cy="3139321"/>
          </a:xfrm>
          <a:prstGeom prst="rect">
            <a:avLst/>
          </a:prstGeom>
          <a:noFill/>
        </p:spPr>
        <p:txBody>
          <a:bodyPr wrap="square" rtlCol="0">
            <a:spAutoFit/>
          </a:bodyPr>
          <a:lstStyle/>
          <a:p>
            <a:r>
              <a:rPr lang="en-US" dirty="0">
                <a:solidFill>
                  <a:schemeClr val="bg1"/>
                </a:solidFill>
              </a:rPr>
              <a:t>W and </a:t>
            </a:r>
            <a:r>
              <a:rPr lang="en-US" dirty="0" err="1">
                <a:solidFill>
                  <a:schemeClr val="bg1"/>
                </a:solidFill>
              </a:rPr>
              <a:t>Dw</a:t>
            </a:r>
            <a:r>
              <a:rPr lang="en-US" dirty="0">
                <a:solidFill>
                  <a:schemeClr val="bg1"/>
                </a:solidFill>
              </a:rPr>
              <a:t>/Dt for big versus not big clouds in each simulation.</a:t>
            </a:r>
          </a:p>
          <a:p>
            <a:endParaRPr lang="en-US" dirty="0">
              <a:solidFill>
                <a:schemeClr val="bg1"/>
              </a:solidFill>
            </a:endParaRPr>
          </a:p>
          <a:p>
            <a:r>
              <a:rPr lang="en-US" dirty="0">
                <a:solidFill>
                  <a:schemeClr val="bg1"/>
                </a:solidFill>
              </a:rPr>
              <a:t>Not tracking though!</a:t>
            </a:r>
          </a:p>
          <a:p>
            <a:endParaRPr lang="en-US" dirty="0">
              <a:solidFill>
                <a:schemeClr val="bg1"/>
              </a:solidFill>
            </a:endParaRPr>
          </a:p>
          <a:p>
            <a:r>
              <a:rPr lang="en-US" dirty="0">
                <a:solidFill>
                  <a:schemeClr val="bg1"/>
                </a:solidFill>
              </a:rPr>
              <a:t>Some not big clouds could get big later!</a:t>
            </a:r>
          </a:p>
          <a:p>
            <a:endParaRPr lang="en-US" dirty="0">
              <a:solidFill>
                <a:schemeClr val="bg1"/>
              </a:solidFill>
            </a:endParaRPr>
          </a:p>
          <a:p>
            <a:r>
              <a:rPr lang="en-US" dirty="0">
                <a:solidFill>
                  <a:schemeClr val="bg1"/>
                </a:solidFill>
              </a:rPr>
              <a:t>What about statistics of clouds themselves (e.g., radius).</a:t>
            </a:r>
          </a:p>
          <a:p>
            <a:endParaRPr lang="en-US" dirty="0">
              <a:solidFill>
                <a:schemeClr val="bg1"/>
              </a:solidFill>
            </a:endParaRPr>
          </a:p>
          <a:p>
            <a:r>
              <a:rPr lang="en-US" dirty="0">
                <a:solidFill>
                  <a:schemeClr val="bg1"/>
                </a:solidFill>
              </a:rPr>
              <a:t>Still need to decompose vertical pressure gradient for large domains into individual terms.</a:t>
            </a:r>
          </a:p>
        </p:txBody>
      </p:sp>
      <p:sp>
        <p:nvSpPr>
          <p:cNvPr id="14" name="TextBox 13">
            <a:extLst>
              <a:ext uri="{FF2B5EF4-FFF2-40B4-BE49-F238E27FC236}">
                <a16:creationId xmlns:a16="http://schemas.microsoft.com/office/drawing/2014/main" id="{5B675284-EC2C-1672-0204-84DC938A4012}"/>
              </a:ext>
            </a:extLst>
          </p:cNvPr>
          <p:cNvSpPr txBox="1"/>
          <p:nvPr/>
        </p:nvSpPr>
        <p:spPr>
          <a:xfrm>
            <a:off x="838200" y="597435"/>
            <a:ext cx="4782312" cy="369332"/>
          </a:xfrm>
          <a:prstGeom prst="rect">
            <a:avLst/>
          </a:prstGeom>
          <a:noFill/>
        </p:spPr>
        <p:txBody>
          <a:bodyPr wrap="square" rtlCol="0">
            <a:spAutoFit/>
          </a:bodyPr>
          <a:lstStyle/>
          <a:p>
            <a:pPr algn="ctr"/>
            <a:r>
              <a:rPr lang="en-US" dirty="0">
                <a:solidFill>
                  <a:schemeClr val="bg1"/>
                </a:solidFill>
                <a:latin typeface="MgOpen Cosmetica" panose="020B0500000300020003" pitchFamily="34" charset="0"/>
              </a:rPr>
              <a:t>1–2 km Vertical Velocity</a:t>
            </a:r>
          </a:p>
        </p:txBody>
      </p:sp>
      <p:sp>
        <p:nvSpPr>
          <p:cNvPr id="15" name="TextBox 14">
            <a:extLst>
              <a:ext uri="{FF2B5EF4-FFF2-40B4-BE49-F238E27FC236}">
                <a16:creationId xmlns:a16="http://schemas.microsoft.com/office/drawing/2014/main" id="{78C7B1F7-34C8-673B-C33C-4AD4CEFD80D8}"/>
              </a:ext>
            </a:extLst>
          </p:cNvPr>
          <p:cNvSpPr txBox="1"/>
          <p:nvPr/>
        </p:nvSpPr>
        <p:spPr>
          <a:xfrm>
            <a:off x="6498336" y="597436"/>
            <a:ext cx="4855464" cy="369332"/>
          </a:xfrm>
          <a:prstGeom prst="rect">
            <a:avLst/>
          </a:prstGeom>
          <a:noFill/>
        </p:spPr>
        <p:txBody>
          <a:bodyPr wrap="square" rtlCol="0">
            <a:spAutoFit/>
          </a:bodyPr>
          <a:lstStyle/>
          <a:p>
            <a:pPr algn="ctr"/>
            <a:r>
              <a:rPr lang="en-US" dirty="0">
                <a:solidFill>
                  <a:schemeClr val="bg1"/>
                </a:solidFill>
                <a:latin typeface="MgOpen Cosmetica" panose="020B0500000300020003" pitchFamily="34" charset="0"/>
              </a:rPr>
              <a:t>1–2 km Vertical Updraft Acceleration</a:t>
            </a:r>
          </a:p>
        </p:txBody>
      </p:sp>
      <p:sp>
        <p:nvSpPr>
          <p:cNvPr id="2" name="TextBox 1">
            <a:extLst>
              <a:ext uri="{FF2B5EF4-FFF2-40B4-BE49-F238E27FC236}">
                <a16:creationId xmlns:a16="http://schemas.microsoft.com/office/drawing/2014/main" id="{50AD88CB-5F5E-260D-5887-EAE1CCD2FFBB}"/>
              </a:ext>
            </a:extLst>
          </p:cNvPr>
          <p:cNvSpPr txBox="1"/>
          <p:nvPr/>
        </p:nvSpPr>
        <p:spPr>
          <a:xfrm>
            <a:off x="857668" y="62346"/>
            <a:ext cx="2429818" cy="369332"/>
          </a:xfrm>
          <a:prstGeom prst="rect">
            <a:avLst/>
          </a:prstGeom>
          <a:noFill/>
        </p:spPr>
        <p:txBody>
          <a:bodyPr wrap="square" rtlCol="0">
            <a:spAutoFit/>
          </a:bodyPr>
          <a:lstStyle/>
          <a:p>
            <a:r>
              <a:rPr lang="en-US" u="sng" dirty="0">
                <a:solidFill>
                  <a:schemeClr val="bg1"/>
                </a:solidFill>
                <a:latin typeface="MgOpen Cosmetica" panose="020B0500000300020003" pitchFamily="34" charset="0"/>
              </a:rPr>
              <a:t>Tropical Ocean</a:t>
            </a:r>
          </a:p>
        </p:txBody>
      </p:sp>
      <p:pic>
        <p:nvPicPr>
          <p:cNvPr id="8" name="Picture 7">
            <a:extLst>
              <a:ext uri="{FF2B5EF4-FFF2-40B4-BE49-F238E27FC236}">
                <a16:creationId xmlns:a16="http://schemas.microsoft.com/office/drawing/2014/main" id="{ADA49114-146D-EA64-18DD-82977B4F5E0A}"/>
              </a:ext>
            </a:extLst>
          </p:cNvPr>
          <p:cNvPicPr>
            <a:picLocks noChangeAspect="1"/>
          </p:cNvPicPr>
          <p:nvPr/>
        </p:nvPicPr>
        <p:blipFill>
          <a:blip r:embed="rId3"/>
          <a:stretch>
            <a:fillRect/>
          </a:stretch>
        </p:blipFill>
        <p:spPr>
          <a:xfrm>
            <a:off x="747194" y="1132524"/>
            <a:ext cx="4864608" cy="4571787"/>
          </a:xfrm>
          <a:prstGeom prst="rect">
            <a:avLst/>
          </a:prstGeom>
          <a:solidFill>
            <a:schemeClr val="bg1"/>
          </a:solidFill>
        </p:spPr>
      </p:pic>
      <p:pic>
        <p:nvPicPr>
          <p:cNvPr id="13" name="Picture 12">
            <a:extLst>
              <a:ext uri="{FF2B5EF4-FFF2-40B4-BE49-F238E27FC236}">
                <a16:creationId xmlns:a16="http://schemas.microsoft.com/office/drawing/2014/main" id="{40072345-F8A9-D6D7-A37A-5DD7609E26D1}"/>
              </a:ext>
            </a:extLst>
          </p:cNvPr>
          <p:cNvPicPr>
            <a:picLocks noChangeAspect="1"/>
          </p:cNvPicPr>
          <p:nvPr/>
        </p:nvPicPr>
        <p:blipFill>
          <a:blip r:embed="rId4"/>
          <a:stretch>
            <a:fillRect/>
          </a:stretch>
        </p:blipFill>
        <p:spPr>
          <a:xfrm>
            <a:off x="6416040" y="1145056"/>
            <a:ext cx="4937760" cy="4570255"/>
          </a:xfrm>
          <a:prstGeom prst="rect">
            <a:avLst/>
          </a:prstGeom>
          <a:solidFill>
            <a:schemeClr val="bg1"/>
          </a:solidFill>
        </p:spPr>
      </p:pic>
      <p:sp>
        <p:nvSpPr>
          <p:cNvPr id="6" name="TextBox 5">
            <a:extLst>
              <a:ext uri="{FF2B5EF4-FFF2-40B4-BE49-F238E27FC236}">
                <a16:creationId xmlns:a16="http://schemas.microsoft.com/office/drawing/2014/main" id="{1BE67C76-531A-D424-0A95-F98C05D3ACF2}"/>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7" name="TextBox 6">
            <a:extLst>
              <a:ext uri="{FF2B5EF4-FFF2-40B4-BE49-F238E27FC236}">
                <a16:creationId xmlns:a16="http://schemas.microsoft.com/office/drawing/2014/main" id="{CBE2AFB0-7769-6883-B668-1A564E68CA7A}"/>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8016411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474796-64B7-F5DB-413C-ADCE7889B5A1}"/>
              </a:ext>
            </a:extLst>
          </p:cNvPr>
          <p:cNvPicPr>
            <a:picLocks noChangeAspect="1"/>
          </p:cNvPicPr>
          <p:nvPr/>
        </p:nvPicPr>
        <p:blipFill>
          <a:blip r:embed="rId2"/>
          <a:stretch>
            <a:fillRect/>
          </a:stretch>
        </p:blipFill>
        <p:spPr>
          <a:xfrm>
            <a:off x="6400800" y="1145812"/>
            <a:ext cx="4903682" cy="4572000"/>
          </a:xfrm>
          <a:prstGeom prst="rect">
            <a:avLst/>
          </a:prstGeom>
          <a:solidFill>
            <a:schemeClr val="bg1"/>
          </a:solidFill>
        </p:spPr>
      </p:pic>
      <p:pic>
        <p:nvPicPr>
          <p:cNvPr id="7" name="Picture 6">
            <a:extLst>
              <a:ext uri="{FF2B5EF4-FFF2-40B4-BE49-F238E27FC236}">
                <a16:creationId xmlns:a16="http://schemas.microsoft.com/office/drawing/2014/main" id="{F34F890A-1A4E-5EEA-3B59-D5BA302DE961}"/>
              </a:ext>
            </a:extLst>
          </p:cNvPr>
          <p:cNvPicPr>
            <a:picLocks noChangeAspect="1"/>
          </p:cNvPicPr>
          <p:nvPr/>
        </p:nvPicPr>
        <p:blipFill>
          <a:blip r:embed="rId3"/>
          <a:stretch>
            <a:fillRect/>
          </a:stretch>
        </p:blipFill>
        <p:spPr>
          <a:xfrm>
            <a:off x="838589" y="1145812"/>
            <a:ext cx="4901184" cy="4569671"/>
          </a:xfrm>
          <a:prstGeom prst="rect">
            <a:avLst/>
          </a:prstGeom>
          <a:solidFill>
            <a:schemeClr val="bg1"/>
          </a:solidFill>
        </p:spPr>
      </p:pic>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14</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sp>
        <p:nvSpPr>
          <p:cNvPr id="14" name="TextBox 13">
            <a:extLst>
              <a:ext uri="{FF2B5EF4-FFF2-40B4-BE49-F238E27FC236}">
                <a16:creationId xmlns:a16="http://schemas.microsoft.com/office/drawing/2014/main" id="{234C2F85-024C-B11E-5CBB-FA30C698C1CE}"/>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Acceleration</a:t>
            </a:r>
          </a:p>
        </p:txBody>
      </p:sp>
      <p:sp>
        <p:nvSpPr>
          <p:cNvPr id="15" name="TextBox 14">
            <a:extLst>
              <a:ext uri="{FF2B5EF4-FFF2-40B4-BE49-F238E27FC236}">
                <a16:creationId xmlns:a16="http://schemas.microsoft.com/office/drawing/2014/main" id="{A3FF07F7-09AC-F0A3-8208-7EF79558284A}"/>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600m</a:t>
            </a:r>
          </a:p>
        </p:txBody>
      </p:sp>
      <p:sp>
        <p:nvSpPr>
          <p:cNvPr id="2" name="TextBox 1">
            <a:extLst>
              <a:ext uri="{FF2B5EF4-FFF2-40B4-BE49-F238E27FC236}">
                <a16:creationId xmlns:a16="http://schemas.microsoft.com/office/drawing/2014/main" id="{84058610-CEBE-D4DF-E5CB-950F5BADBC92}"/>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6" name="TextBox 5">
            <a:extLst>
              <a:ext uri="{FF2B5EF4-FFF2-40B4-BE49-F238E27FC236}">
                <a16:creationId xmlns:a16="http://schemas.microsoft.com/office/drawing/2014/main" id="{8A1532E7-CF32-ABDF-71D4-50505DA0B5D4}"/>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31546306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15</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pic>
        <p:nvPicPr>
          <p:cNvPr id="6" name="Picture 5">
            <a:extLst>
              <a:ext uri="{FF2B5EF4-FFF2-40B4-BE49-F238E27FC236}">
                <a16:creationId xmlns:a16="http://schemas.microsoft.com/office/drawing/2014/main" id="{2BF15DC3-CD93-B219-360E-B5B6B6E52610}"/>
              </a:ext>
            </a:extLst>
          </p:cNvPr>
          <p:cNvPicPr>
            <a:picLocks noChangeAspect="1"/>
          </p:cNvPicPr>
          <p:nvPr/>
        </p:nvPicPr>
        <p:blipFill>
          <a:blip r:embed="rId2"/>
          <a:stretch>
            <a:fillRect/>
          </a:stretch>
        </p:blipFill>
        <p:spPr>
          <a:xfrm>
            <a:off x="841248" y="1143000"/>
            <a:ext cx="4906316" cy="4572000"/>
          </a:xfrm>
          <a:prstGeom prst="rect">
            <a:avLst/>
          </a:prstGeom>
          <a:solidFill>
            <a:schemeClr val="bg1"/>
          </a:solidFill>
        </p:spPr>
      </p:pic>
      <p:pic>
        <p:nvPicPr>
          <p:cNvPr id="11" name="Picture 10">
            <a:extLst>
              <a:ext uri="{FF2B5EF4-FFF2-40B4-BE49-F238E27FC236}">
                <a16:creationId xmlns:a16="http://schemas.microsoft.com/office/drawing/2014/main" id="{F7CA921A-2BF2-01EA-5B9C-7B0AA1D5C466}"/>
              </a:ext>
            </a:extLst>
          </p:cNvPr>
          <p:cNvPicPr>
            <a:picLocks noChangeAspect="1"/>
          </p:cNvPicPr>
          <p:nvPr/>
        </p:nvPicPr>
        <p:blipFill>
          <a:blip r:embed="rId3"/>
          <a:stretch>
            <a:fillRect/>
          </a:stretch>
        </p:blipFill>
        <p:spPr>
          <a:xfrm>
            <a:off x="6400800" y="1143000"/>
            <a:ext cx="4910328" cy="4575739"/>
          </a:xfrm>
          <a:prstGeom prst="rect">
            <a:avLst/>
          </a:prstGeom>
          <a:solidFill>
            <a:schemeClr val="bg1"/>
          </a:solidFill>
        </p:spPr>
      </p:pic>
      <p:sp>
        <p:nvSpPr>
          <p:cNvPr id="14" name="TextBox 13">
            <a:extLst>
              <a:ext uri="{FF2B5EF4-FFF2-40B4-BE49-F238E27FC236}">
                <a16:creationId xmlns:a16="http://schemas.microsoft.com/office/drawing/2014/main" id="{75738B35-AC2C-5128-29F8-7CA715A5B163}"/>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Acceleration</a:t>
            </a:r>
          </a:p>
        </p:txBody>
      </p:sp>
      <p:sp>
        <p:nvSpPr>
          <p:cNvPr id="15" name="TextBox 14">
            <a:extLst>
              <a:ext uri="{FF2B5EF4-FFF2-40B4-BE49-F238E27FC236}">
                <a16:creationId xmlns:a16="http://schemas.microsoft.com/office/drawing/2014/main" id="{0867EFF7-4B85-3A15-7121-7EF6502017D4}"/>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1000m</a:t>
            </a:r>
          </a:p>
        </p:txBody>
      </p:sp>
      <p:sp>
        <p:nvSpPr>
          <p:cNvPr id="2" name="TextBox 1">
            <a:extLst>
              <a:ext uri="{FF2B5EF4-FFF2-40B4-BE49-F238E27FC236}">
                <a16:creationId xmlns:a16="http://schemas.microsoft.com/office/drawing/2014/main" id="{C0CC742A-FA43-A1F2-31F7-29F2F3F11F4C}"/>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3" name="TextBox 2">
            <a:extLst>
              <a:ext uri="{FF2B5EF4-FFF2-40B4-BE49-F238E27FC236}">
                <a16:creationId xmlns:a16="http://schemas.microsoft.com/office/drawing/2014/main" id="{3085BCBC-1771-0044-F754-92F8CFD94CFE}"/>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2624462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16</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pic>
        <p:nvPicPr>
          <p:cNvPr id="6" name="Picture 5">
            <a:extLst>
              <a:ext uri="{FF2B5EF4-FFF2-40B4-BE49-F238E27FC236}">
                <a16:creationId xmlns:a16="http://schemas.microsoft.com/office/drawing/2014/main" id="{C7BAA301-44C4-4A98-89B4-FED1C35C8B3C}"/>
              </a:ext>
            </a:extLst>
          </p:cNvPr>
          <p:cNvPicPr>
            <a:picLocks noChangeAspect="1"/>
          </p:cNvPicPr>
          <p:nvPr/>
        </p:nvPicPr>
        <p:blipFill>
          <a:blip r:embed="rId2"/>
          <a:stretch>
            <a:fillRect/>
          </a:stretch>
        </p:blipFill>
        <p:spPr>
          <a:xfrm>
            <a:off x="841248" y="1143000"/>
            <a:ext cx="4906316" cy="4572000"/>
          </a:xfrm>
          <a:prstGeom prst="rect">
            <a:avLst/>
          </a:prstGeom>
          <a:solidFill>
            <a:schemeClr val="bg1"/>
          </a:solidFill>
        </p:spPr>
      </p:pic>
      <p:pic>
        <p:nvPicPr>
          <p:cNvPr id="9" name="Picture 8">
            <a:extLst>
              <a:ext uri="{FF2B5EF4-FFF2-40B4-BE49-F238E27FC236}">
                <a16:creationId xmlns:a16="http://schemas.microsoft.com/office/drawing/2014/main" id="{899C752F-F078-85C8-2EA7-B6B9F3E45368}"/>
              </a:ext>
            </a:extLst>
          </p:cNvPr>
          <p:cNvPicPr>
            <a:picLocks noChangeAspect="1"/>
          </p:cNvPicPr>
          <p:nvPr/>
        </p:nvPicPr>
        <p:blipFill>
          <a:blip r:embed="rId3"/>
          <a:stretch>
            <a:fillRect/>
          </a:stretch>
        </p:blipFill>
        <p:spPr>
          <a:xfrm>
            <a:off x="6400800" y="1143000"/>
            <a:ext cx="4906316" cy="4572000"/>
          </a:xfrm>
          <a:prstGeom prst="rect">
            <a:avLst/>
          </a:prstGeom>
          <a:solidFill>
            <a:schemeClr val="bg1"/>
          </a:solidFill>
        </p:spPr>
      </p:pic>
      <p:sp>
        <p:nvSpPr>
          <p:cNvPr id="10" name="TextBox 9">
            <a:extLst>
              <a:ext uri="{FF2B5EF4-FFF2-40B4-BE49-F238E27FC236}">
                <a16:creationId xmlns:a16="http://schemas.microsoft.com/office/drawing/2014/main" id="{882E9DFA-3BA4-A25C-8602-0DC4DD8A893E}"/>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Acceleration</a:t>
            </a:r>
          </a:p>
        </p:txBody>
      </p:sp>
      <p:sp>
        <p:nvSpPr>
          <p:cNvPr id="11" name="TextBox 10">
            <a:extLst>
              <a:ext uri="{FF2B5EF4-FFF2-40B4-BE49-F238E27FC236}">
                <a16:creationId xmlns:a16="http://schemas.microsoft.com/office/drawing/2014/main" id="{AA292B2A-CF57-26B7-9699-0FEE79BCFD77}"/>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1500m</a:t>
            </a:r>
          </a:p>
        </p:txBody>
      </p:sp>
      <p:sp>
        <p:nvSpPr>
          <p:cNvPr id="2" name="TextBox 1">
            <a:extLst>
              <a:ext uri="{FF2B5EF4-FFF2-40B4-BE49-F238E27FC236}">
                <a16:creationId xmlns:a16="http://schemas.microsoft.com/office/drawing/2014/main" id="{DC2D8546-562A-199F-3824-8A8F45840360}"/>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3" name="TextBox 2">
            <a:extLst>
              <a:ext uri="{FF2B5EF4-FFF2-40B4-BE49-F238E27FC236}">
                <a16:creationId xmlns:a16="http://schemas.microsoft.com/office/drawing/2014/main" id="{4A7EAC99-02FB-4D99-5DFF-9891AFEC166C}"/>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1674570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17</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pic>
        <p:nvPicPr>
          <p:cNvPr id="6" name="Picture 5">
            <a:extLst>
              <a:ext uri="{FF2B5EF4-FFF2-40B4-BE49-F238E27FC236}">
                <a16:creationId xmlns:a16="http://schemas.microsoft.com/office/drawing/2014/main" id="{787D9E96-90D3-B751-EB85-232AE56AA79E}"/>
              </a:ext>
            </a:extLst>
          </p:cNvPr>
          <p:cNvPicPr>
            <a:picLocks noChangeAspect="1"/>
          </p:cNvPicPr>
          <p:nvPr/>
        </p:nvPicPr>
        <p:blipFill>
          <a:blip r:embed="rId2"/>
          <a:stretch>
            <a:fillRect/>
          </a:stretch>
        </p:blipFill>
        <p:spPr>
          <a:xfrm>
            <a:off x="841248" y="1143000"/>
            <a:ext cx="4910328" cy="4575740"/>
          </a:xfrm>
          <a:prstGeom prst="rect">
            <a:avLst/>
          </a:prstGeom>
          <a:solidFill>
            <a:schemeClr val="bg1"/>
          </a:solidFill>
        </p:spPr>
      </p:pic>
      <p:pic>
        <p:nvPicPr>
          <p:cNvPr id="9" name="Picture 8">
            <a:extLst>
              <a:ext uri="{FF2B5EF4-FFF2-40B4-BE49-F238E27FC236}">
                <a16:creationId xmlns:a16="http://schemas.microsoft.com/office/drawing/2014/main" id="{D3FDC077-0D3D-BBC0-2BD8-4595D3CFFD04}"/>
              </a:ext>
            </a:extLst>
          </p:cNvPr>
          <p:cNvPicPr>
            <a:picLocks noChangeAspect="1"/>
          </p:cNvPicPr>
          <p:nvPr/>
        </p:nvPicPr>
        <p:blipFill>
          <a:blip r:embed="rId3"/>
          <a:stretch>
            <a:fillRect/>
          </a:stretch>
        </p:blipFill>
        <p:spPr>
          <a:xfrm>
            <a:off x="6400800" y="1143000"/>
            <a:ext cx="4906316" cy="4572000"/>
          </a:xfrm>
          <a:prstGeom prst="rect">
            <a:avLst/>
          </a:prstGeom>
          <a:solidFill>
            <a:schemeClr val="bg1"/>
          </a:solidFill>
        </p:spPr>
      </p:pic>
      <p:sp>
        <p:nvSpPr>
          <p:cNvPr id="10" name="TextBox 9">
            <a:extLst>
              <a:ext uri="{FF2B5EF4-FFF2-40B4-BE49-F238E27FC236}">
                <a16:creationId xmlns:a16="http://schemas.microsoft.com/office/drawing/2014/main" id="{51AA6E2A-4666-FCF4-911A-26BC258CE653}"/>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Acceleration</a:t>
            </a:r>
          </a:p>
        </p:txBody>
      </p:sp>
      <p:sp>
        <p:nvSpPr>
          <p:cNvPr id="11" name="TextBox 10">
            <a:extLst>
              <a:ext uri="{FF2B5EF4-FFF2-40B4-BE49-F238E27FC236}">
                <a16:creationId xmlns:a16="http://schemas.microsoft.com/office/drawing/2014/main" id="{162B4AD1-485A-D993-2851-FBB1D6A926BC}"/>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2000m</a:t>
            </a:r>
          </a:p>
        </p:txBody>
      </p:sp>
      <p:sp>
        <p:nvSpPr>
          <p:cNvPr id="2" name="TextBox 1">
            <a:extLst>
              <a:ext uri="{FF2B5EF4-FFF2-40B4-BE49-F238E27FC236}">
                <a16:creationId xmlns:a16="http://schemas.microsoft.com/office/drawing/2014/main" id="{7E92648A-0AC9-7A70-70E5-761E47B2ED27}"/>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3" name="TextBox 2">
            <a:extLst>
              <a:ext uri="{FF2B5EF4-FFF2-40B4-BE49-F238E27FC236}">
                <a16:creationId xmlns:a16="http://schemas.microsoft.com/office/drawing/2014/main" id="{46CB2774-6668-C3A3-CE4D-037761442B15}"/>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3573078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18</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pic>
        <p:nvPicPr>
          <p:cNvPr id="9" name="Picture 8">
            <a:extLst>
              <a:ext uri="{FF2B5EF4-FFF2-40B4-BE49-F238E27FC236}">
                <a16:creationId xmlns:a16="http://schemas.microsoft.com/office/drawing/2014/main" id="{FA99057E-E5F5-0A90-3870-9B211FD6BEBF}"/>
              </a:ext>
            </a:extLst>
          </p:cNvPr>
          <p:cNvPicPr>
            <a:picLocks noChangeAspect="1"/>
          </p:cNvPicPr>
          <p:nvPr/>
        </p:nvPicPr>
        <p:blipFill>
          <a:blip r:embed="rId2"/>
          <a:stretch>
            <a:fillRect/>
          </a:stretch>
        </p:blipFill>
        <p:spPr>
          <a:xfrm>
            <a:off x="841248" y="1143000"/>
            <a:ext cx="4910328" cy="4575739"/>
          </a:xfrm>
          <a:prstGeom prst="rect">
            <a:avLst/>
          </a:prstGeom>
          <a:solidFill>
            <a:schemeClr val="bg1"/>
          </a:solidFill>
        </p:spPr>
      </p:pic>
      <p:pic>
        <p:nvPicPr>
          <p:cNvPr id="11" name="Picture 10">
            <a:extLst>
              <a:ext uri="{FF2B5EF4-FFF2-40B4-BE49-F238E27FC236}">
                <a16:creationId xmlns:a16="http://schemas.microsoft.com/office/drawing/2014/main" id="{09253171-6EAF-D4F2-F2D1-4E6287B0C1EC}"/>
              </a:ext>
            </a:extLst>
          </p:cNvPr>
          <p:cNvPicPr>
            <a:picLocks noChangeAspect="1"/>
          </p:cNvPicPr>
          <p:nvPr/>
        </p:nvPicPr>
        <p:blipFill>
          <a:blip r:embed="rId3"/>
          <a:stretch>
            <a:fillRect/>
          </a:stretch>
        </p:blipFill>
        <p:spPr>
          <a:xfrm>
            <a:off x="6400799" y="1143000"/>
            <a:ext cx="4910328" cy="4575738"/>
          </a:xfrm>
          <a:prstGeom prst="rect">
            <a:avLst/>
          </a:prstGeom>
          <a:solidFill>
            <a:schemeClr val="bg1"/>
          </a:solidFill>
        </p:spPr>
      </p:pic>
      <p:sp>
        <p:nvSpPr>
          <p:cNvPr id="14" name="TextBox 13">
            <a:extLst>
              <a:ext uri="{FF2B5EF4-FFF2-40B4-BE49-F238E27FC236}">
                <a16:creationId xmlns:a16="http://schemas.microsoft.com/office/drawing/2014/main" id="{BB13A8FF-F5C4-85BF-9C98-229702C17C97}"/>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Acceleration</a:t>
            </a:r>
          </a:p>
        </p:txBody>
      </p:sp>
      <p:sp>
        <p:nvSpPr>
          <p:cNvPr id="15" name="TextBox 14">
            <a:extLst>
              <a:ext uri="{FF2B5EF4-FFF2-40B4-BE49-F238E27FC236}">
                <a16:creationId xmlns:a16="http://schemas.microsoft.com/office/drawing/2014/main" id="{3D5FEC57-EE18-8629-54E4-ED6A0A8AB527}"/>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2500m</a:t>
            </a:r>
          </a:p>
        </p:txBody>
      </p:sp>
      <p:sp>
        <p:nvSpPr>
          <p:cNvPr id="2" name="TextBox 1">
            <a:extLst>
              <a:ext uri="{FF2B5EF4-FFF2-40B4-BE49-F238E27FC236}">
                <a16:creationId xmlns:a16="http://schemas.microsoft.com/office/drawing/2014/main" id="{F8687D0A-BFC4-6E05-0C29-DFD2E18EAC93}"/>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3" name="TextBox 2">
            <a:extLst>
              <a:ext uri="{FF2B5EF4-FFF2-40B4-BE49-F238E27FC236}">
                <a16:creationId xmlns:a16="http://schemas.microsoft.com/office/drawing/2014/main" id="{6A0972ED-3A23-DD6B-4561-41BB9EBC1945}"/>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2865805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19</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pic>
        <p:nvPicPr>
          <p:cNvPr id="6" name="Picture 5">
            <a:extLst>
              <a:ext uri="{FF2B5EF4-FFF2-40B4-BE49-F238E27FC236}">
                <a16:creationId xmlns:a16="http://schemas.microsoft.com/office/drawing/2014/main" id="{928E9135-90CF-6764-BACF-8FF2F77D72AD}"/>
              </a:ext>
            </a:extLst>
          </p:cNvPr>
          <p:cNvPicPr>
            <a:picLocks noChangeAspect="1"/>
          </p:cNvPicPr>
          <p:nvPr/>
        </p:nvPicPr>
        <p:blipFill>
          <a:blip r:embed="rId2"/>
          <a:stretch>
            <a:fillRect/>
          </a:stretch>
        </p:blipFill>
        <p:spPr>
          <a:xfrm>
            <a:off x="838199" y="1143000"/>
            <a:ext cx="4910328" cy="4575738"/>
          </a:xfrm>
          <a:prstGeom prst="rect">
            <a:avLst/>
          </a:prstGeom>
          <a:solidFill>
            <a:schemeClr val="bg1"/>
          </a:solidFill>
        </p:spPr>
      </p:pic>
      <p:pic>
        <p:nvPicPr>
          <p:cNvPr id="9" name="Picture 8">
            <a:extLst>
              <a:ext uri="{FF2B5EF4-FFF2-40B4-BE49-F238E27FC236}">
                <a16:creationId xmlns:a16="http://schemas.microsoft.com/office/drawing/2014/main" id="{F1D3B0D6-C649-851D-E6B8-905FE262D547}"/>
              </a:ext>
            </a:extLst>
          </p:cNvPr>
          <p:cNvPicPr>
            <a:picLocks noChangeAspect="1"/>
          </p:cNvPicPr>
          <p:nvPr/>
        </p:nvPicPr>
        <p:blipFill>
          <a:blip r:embed="rId3"/>
          <a:stretch>
            <a:fillRect/>
          </a:stretch>
        </p:blipFill>
        <p:spPr>
          <a:xfrm>
            <a:off x="6400800" y="1143000"/>
            <a:ext cx="4906316" cy="4572000"/>
          </a:xfrm>
          <a:prstGeom prst="rect">
            <a:avLst/>
          </a:prstGeom>
          <a:solidFill>
            <a:schemeClr val="bg1"/>
          </a:solidFill>
        </p:spPr>
      </p:pic>
      <p:sp>
        <p:nvSpPr>
          <p:cNvPr id="10" name="TextBox 9">
            <a:extLst>
              <a:ext uri="{FF2B5EF4-FFF2-40B4-BE49-F238E27FC236}">
                <a16:creationId xmlns:a16="http://schemas.microsoft.com/office/drawing/2014/main" id="{9A7DD3E3-64AE-D12B-4B99-968A7765825B}"/>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Acceleration</a:t>
            </a:r>
          </a:p>
        </p:txBody>
      </p:sp>
      <p:sp>
        <p:nvSpPr>
          <p:cNvPr id="11" name="TextBox 10">
            <a:extLst>
              <a:ext uri="{FF2B5EF4-FFF2-40B4-BE49-F238E27FC236}">
                <a16:creationId xmlns:a16="http://schemas.microsoft.com/office/drawing/2014/main" id="{EC551EA7-AA82-1C40-60DB-E075DD5D19E6}"/>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3000m</a:t>
            </a:r>
          </a:p>
        </p:txBody>
      </p:sp>
      <p:sp>
        <p:nvSpPr>
          <p:cNvPr id="2" name="TextBox 1">
            <a:extLst>
              <a:ext uri="{FF2B5EF4-FFF2-40B4-BE49-F238E27FC236}">
                <a16:creationId xmlns:a16="http://schemas.microsoft.com/office/drawing/2014/main" id="{951F4EDC-787B-9C7C-1C85-AA7659E3A1CB}"/>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3" name="TextBox 2">
            <a:extLst>
              <a:ext uri="{FF2B5EF4-FFF2-40B4-BE49-F238E27FC236}">
                <a16:creationId xmlns:a16="http://schemas.microsoft.com/office/drawing/2014/main" id="{43EA6FEA-3A2E-9336-47B2-7ECB32682E32}"/>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
        <p:nvSpPr>
          <p:cNvPr id="7" name="TextBox 6">
            <a:extLst>
              <a:ext uri="{FF2B5EF4-FFF2-40B4-BE49-F238E27FC236}">
                <a16:creationId xmlns:a16="http://schemas.microsoft.com/office/drawing/2014/main" id="{E1FAA33B-4252-4575-7FCB-F711BF0139A6}"/>
              </a:ext>
            </a:extLst>
          </p:cNvPr>
          <p:cNvSpPr txBox="1"/>
          <p:nvPr/>
        </p:nvSpPr>
        <p:spPr>
          <a:xfrm>
            <a:off x="1891735" y="2438400"/>
            <a:ext cx="2074985" cy="369332"/>
          </a:xfrm>
          <a:prstGeom prst="rect">
            <a:avLst/>
          </a:prstGeom>
          <a:noFill/>
        </p:spPr>
        <p:txBody>
          <a:bodyPr wrap="square" rtlCol="0">
            <a:spAutoFit/>
          </a:bodyPr>
          <a:lstStyle/>
          <a:p>
            <a:pPr algn="ctr"/>
            <a:r>
              <a:rPr lang="en-US" dirty="0">
                <a:latin typeface="MgOpen Cosmetica" panose="020B0500000300020003" pitchFamily="34" charset="0"/>
              </a:rPr>
              <a:t>No cloud</a:t>
            </a:r>
          </a:p>
        </p:txBody>
      </p:sp>
    </p:spTree>
    <p:extLst>
      <p:ext uri="{BB962C8B-B14F-4D97-AF65-F5344CB8AC3E}">
        <p14:creationId xmlns:p14="http://schemas.microsoft.com/office/powerpoint/2010/main" val="1532689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3DAE10-BFB7-5E4F-87EB-047107375F73}"/>
              </a:ext>
            </a:extLst>
          </p:cNvPr>
          <p:cNvSpPr txBox="1"/>
          <p:nvPr/>
        </p:nvSpPr>
        <p:spPr>
          <a:xfrm>
            <a:off x="0" y="3136612"/>
            <a:ext cx="12192000" cy="584775"/>
          </a:xfrm>
          <a:prstGeom prst="rect">
            <a:avLst/>
          </a:prstGeom>
          <a:noFill/>
        </p:spPr>
        <p:txBody>
          <a:bodyPr wrap="square" rtlCol="0">
            <a:spAutoFit/>
          </a:bodyPr>
          <a:lstStyle/>
          <a:p>
            <a:pPr algn="ctr"/>
            <a:r>
              <a:rPr lang="en-US" sz="3200" dirty="0">
                <a:solidFill>
                  <a:schemeClr val="bg2"/>
                </a:solidFill>
                <a:latin typeface="MgOpen Cosmetica" panose="020B0500000300020003" pitchFamily="34" charset="0"/>
              </a:rPr>
              <a:t>Why do we care?</a:t>
            </a:r>
            <a:endParaRPr lang="en-US" sz="3200" i="1" dirty="0">
              <a:solidFill>
                <a:schemeClr val="bg2"/>
              </a:solidFill>
              <a:latin typeface="MgOpen Cosmetica" panose="020B0500000300020003" pitchFamily="34" charset="0"/>
            </a:endParaRPr>
          </a:p>
        </p:txBody>
      </p:sp>
    </p:spTree>
    <p:extLst>
      <p:ext uri="{BB962C8B-B14F-4D97-AF65-F5344CB8AC3E}">
        <p14:creationId xmlns:p14="http://schemas.microsoft.com/office/powerpoint/2010/main" val="36603170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D50B9F0-9EBB-774E-7EDB-2E7E0A44EBCE}"/>
              </a:ext>
            </a:extLst>
          </p:cNvPr>
          <p:cNvSpPr txBox="1"/>
          <p:nvPr/>
        </p:nvSpPr>
        <p:spPr>
          <a:xfrm>
            <a:off x="0" y="3136612"/>
            <a:ext cx="12192000" cy="584775"/>
          </a:xfrm>
          <a:prstGeom prst="rect">
            <a:avLst/>
          </a:prstGeom>
          <a:noFill/>
        </p:spPr>
        <p:txBody>
          <a:bodyPr wrap="square" rtlCol="0">
            <a:spAutoFit/>
          </a:bodyPr>
          <a:lstStyle/>
          <a:p>
            <a:pPr algn="ctr"/>
            <a:r>
              <a:rPr lang="en-US" sz="3200" dirty="0">
                <a:solidFill>
                  <a:schemeClr val="bg2"/>
                </a:solidFill>
                <a:latin typeface="MgOpen Cosmetica" panose="020B0500000300020003" pitchFamily="34" charset="0"/>
              </a:rPr>
              <a:t>Vertical Velocity</a:t>
            </a:r>
          </a:p>
        </p:txBody>
      </p:sp>
    </p:spTree>
    <p:extLst>
      <p:ext uri="{BB962C8B-B14F-4D97-AF65-F5344CB8AC3E}">
        <p14:creationId xmlns:p14="http://schemas.microsoft.com/office/powerpoint/2010/main" val="15049145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21</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sp>
        <p:nvSpPr>
          <p:cNvPr id="14" name="TextBox 13">
            <a:extLst>
              <a:ext uri="{FF2B5EF4-FFF2-40B4-BE49-F238E27FC236}">
                <a16:creationId xmlns:a16="http://schemas.microsoft.com/office/drawing/2014/main" id="{234C2F85-024C-B11E-5CBB-FA30C698C1CE}"/>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Vertical Velocity</a:t>
            </a:r>
          </a:p>
        </p:txBody>
      </p:sp>
      <p:sp>
        <p:nvSpPr>
          <p:cNvPr id="15" name="TextBox 14">
            <a:extLst>
              <a:ext uri="{FF2B5EF4-FFF2-40B4-BE49-F238E27FC236}">
                <a16:creationId xmlns:a16="http://schemas.microsoft.com/office/drawing/2014/main" id="{A3FF07F7-09AC-F0A3-8208-7EF79558284A}"/>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600m</a:t>
            </a:r>
          </a:p>
        </p:txBody>
      </p:sp>
      <p:pic>
        <p:nvPicPr>
          <p:cNvPr id="6" name="Picture 5">
            <a:extLst>
              <a:ext uri="{FF2B5EF4-FFF2-40B4-BE49-F238E27FC236}">
                <a16:creationId xmlns:a16="http://schemas.microsoft.com/office/drawing/2014/main" id="{ECA6DF3E-324D-9E79-7BB1-B601CC07F9EE}"/>
              </a:ext>
            </a:extLst>
          </p:cNvPr>
          <p:cNvPicPr>
            <a:picLocks noChangeAspect="1"/>
          </p:cNvPicPr>
          <p:nvPr/>
        </p:nvPicPr>
        <p:blipFill>
          <a:blip r:embed="rId2"/>
          <a:stretch>
            <a:fillRect/>
          </a:stretch>
        </p:blipFill>
        <p:spPr>
          <a:xfrm>
            <a:off x="6400800" y="1143000"/>
            <a:ext cx="4761747" cy="4572000"/>
          </a:xfrm>
          <a:prstGeom prst="rect">
            <a:avLst/>
          </a:prstGeom>
          <a:solidFill>
            <a:schemeClr val="bg1"/>
          </a:solidFill>
        </p:spPr>
      </p:pic>
      <p:pic>
        <p:nvPicPr>
          <p:cNvPr id="11" name="Picture 10">
            <a:extLst>
              <a:ext uri="{FF2B5EF4-FFF2-40B4-BE49-F238E27FC236}">
                <a16:creationId xmlns:a16="http://schemas.microsoft.com/office/drawing/2014/main" id="{858F13EC-8102-E374-10A1-58F0998ECCDC}"/>
              </a:ext>
            </a:extLst>
          </p:cNvPr>
          <p:cNvPicPr>
            <a:picLocks noChangeAspect="1"/>
          </p:cNvPicPr>
          <p:nvPr/>
        </p:nvPicPr>
        <p:blipFill>
          <a:blip r:embed="rId3"/>
          <a:stretch>
            <a:fillRect/>
          </a:stretch>
        </p:blipFill>
        <p:spPr>
          <a:xfrm>
            <a:off x="841249" y="1143000"/>
            <a:ext cx="4761747" cy="4572000"/>
          </a:xfrm>
          <a:prstGeom prst="rect">
            <a:avLst/>
          </a:prstGeom>
          <a:solidFill>
            <a:schemeClr val="bg1"/>
          </a:solidFill>
        </p:spPr>
      </p:pic>
      <p:sp>
        <p:nvSpPr>
          <p:cNvPr id="2" name="TextBox 1">
            <a:extLst>
              <a:ext uri="{FF2B5EF4-FFF2-40B4-BE49-F238E27FC236}">
                <a16:creationId xmlns:a16="http://schemas.microsoft.com/office/drawing/2014/main" id="{7FC79E7B-1B3C-3A7E-1C88-209105A825C9}"/>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3" name="TextBox 2">
            <a:extLst>
              <a:ext uri="{FF2B5EF4-FFF2-40B4-BE49-F238E27FC236}">
                <a16:creationId xmlns:a16="http://schemas.microsoft.com/office/drawing/2014/main" id="{2C5ED314-A44F-F2BD-555A-0816A80479AF}"/>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2155216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22</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sp>
        <p:nvSpPr>
          <p:cNvPr id="14" name="TextBox 13">
            <a:extLst>
              <a:ext uri="{FF2B5EF4-FFF2-40B4-BE49-F238E27FC236}">
                <a16:creationId xmlns:a16="http://schemas.microsoft.com/office/drawing/2014/main" id="{234C2F85-024C-B11E-5CBB-FA30C698C1CE}"/>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Vertical Velocity</a:t>
            </a:r>
          </a:p>
        </p:txBody>
      </p:sp>
      <p:sp>
        <p:nvSpPr>
          <p:cNvPr id="15" name="TextBox 14">
            <a:extLst>
              <a:ext uri="{FF2B5EF4-FFF2-40B4-BE49-F238E27FC236}">
                <a16:creationId xmlns:a16="http://schemas.microsoft.com/office/drawing/2014/main" id="{A3FF07F7-09AC-F0A3-8208-7EF79558284A}"/>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1000m</a:t>
            </a:r>
          </a:p>
        </p:txBody>
      </p:sp>
      <p:pic>
        <p:nvPicPr>
          <p:cNvPr id="3" name="Picture 2">
            <a:extLst>
              <a:ext uri="{FF2B5EF4-FFF2-40B4-BE49-F238E27FC236}">
                <a16:creationId xmlns:a16="http://schemas.microsoft.com/office/drawing/2014/main" id="{4EFC3F95-9654-0689-FFF1-317773DC305D}"/>
              </a:ext>
            </a:extLst>
          </p:cNvPr>
          <p:cNvPicPr>
            <a:picLocks noChangeAspect="1"/>
          </p:cNvPicPr>
          <p:nvPr/>
        </p:nvPicPr>
        <p:blipFill>
          <a:blip r:embed="rId2"/>
          <a:stretch>
            <a:fillRect/>
          </a:stretch>
        </p:blipFill>
        <p:spPr>
          <a:xfrm>
            <a:off x="841249" y="1143000"/>
            <a:ext cx="4761747" cy="4572000"/>
          </a:xfrm>
          <a:prstGeom prst="rect">
            <a:avLst/>
          </a:prstGeom>
          <a:solidFill>
            <a:schemeClr val="bg1"/>
          </a:solidFill>
        </p:spPr>
      </p:pic>
      <p:pic>
        <p:nvPicPr>
          <p:cNvPr id="8" name="Picture 7">
            <a:extLst>
              <a:ext uri="{FF2B5EF4-FFF2-40B4-BE49-F238E27FC236}">
                <a16:creationId xmlns:a16="http://schemas.microsoft.com/office/drawing/2014/main" id="{A764DBE6-68D3-D9F8-B40A-B31F7BEBE593}"/>
              </a:ext>
            </a:extLst>
          </p:cNvPr>
          <p:cNvPicPr>
            <a:picLocks noChangeAspect="1"/>
          </p:cNvPicPr>
          <p:nvPr/>
        </p:nvPicPr>
        <p:blipFill>
          <a:blip r:embed="rId3"/>
          <a:stretch>
            <a:fillRect/>
          </a:stretch>
        </p:blipFill>
        <p:spPr>
          <a:xfrm>
            <a:off x="6400801" y="1143000"/>
            <a:ext cx="4761747" cy="4572000"/>
          </a:xfrm>
          <a:prstGeom prst="rect">
            <a:avLst/>
          </a:prstGeom>
          <a:solidFill>
            <a:schemeClr val="bg1"/>
          </a:solidFill>
        </p:spPr>
      </p:pic>
      <p:sp>
        <p:nvSpPr>
          <p:cNvPr id="2" name="TextBox 1">
            <a:extLst>
              <a:ext uri="{FF2B5EF4-FFF2-40B4-BE49-F238E27FC236}">
                <a16:creationId xmlns:a16="http://schemas.microsoft.com/office/drawing/2014/main" id="{0D47E464-E54C-7DD0-24D0-72AF0389A8A8}"/>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6" name="TextBox 5">
            <a:extLst>
              <a:ext uri="{FF2B5EF4-FFF2-40B4-BE49-F238E27FC236}">
                <a16:creationId xmlns:a16="http://schemas.microsoft.com/office/drawing/2014/main" id="{DC440AA7-79F4-91F9-7365-B71017182581}"/>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22479370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23</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sp>
        <p:nvSpPr>
          <p:cNvPr id="14" name="TextBox 13">
            <a:extLst>
              <a:ext uri="{FF2B5EF4-FFF2-40B4-BE49-F238E27FC236}">
                <a16:creationId xmlns:a16="http://schemas.microsoft.com/office/drawing/2014/main" id="{234C2F85-024C-B11E-5CBB-FA30C698C1CE}"/>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Vertical Velocity</a:t>
            </a:r>
          </a:p>
        </p:txBody>
      </p:sp>
      <p:sp>
        <p:nvSpPr>
          <p:cNvPr id="15" name="TextBox 14">
            <a:extLst>
              <a:ext uri="{FF2B5EF4-FFF2-40B4-BE49-F238E27FC236}">
                <a16:creationId xmlns:a16="http://schemas.microsoft.com/office/drawing/2014/main" id="{A3FF07F7-09AC-F0A3-8208-7EF79558284A}"/>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1500m</a:t>
            </a:r>
          </a:p>
        </p:txBody>
      </p:sp>
      <p:pic>
        <p:nvPicPr>
          <p:cNvPr id="6" name="Picture 5">
            <a:extLst>
              <a:ext uri="{FF2B5EF4-FFF2-40B4-BE49-F238E27FC236}">
                <a16:creationId xmlns:a16="http://schemas.microsoft.com/office/drawing/2014/main" id="{94817AB8-AC97-BA5E-8398-F767EC5F9FB5}"/>
              </a:ext>
            </a:extLst>
          </p:cNvPr>
          <p:cNvPicPr>
            <a:picLocks noChangeAspect="1"/>
          </p:cNvPicPr>
          <p:nvPr/>
        </p:nvPicPr>
        <p:blipFill>
          <a:blip r:embed="rId2"/>
          <a:stretch>
            <a:fillRect/>
          </a:stretch>
        </p:blipFill>
        <p:spPr>
          <a:xfrm>
            <a:off x="841249" y="1143000"/>
            <a:ext cx="4761747" cy="4572000"/>
          </a:xfrm>
          <a:prstGeom prst="rect">
            <a:avLst/>
          </a:prstGeom>
          <a:solidFill>
            <a:schemeClr val="bg1"/>
          </a:solidFill>
        </p:spPr>
      </p:pic>
      <p:pic>
        <p:nvPicPr>
          <p:cNvPr id="9" name="Picture 8">
            <a:extLst>
              <a:ext uri="{FF2B5EF4-FFF2-40B4-BE49-F238E27FC236}">
                <a16:creationId xmlns:a16="http://schemas.microsoft.com/office/drawing/2014/main" id="{4B2F083F-8805-0AC1-FDF5-3AB5DF1F1C79}"/>
              </a:ext>
            </a:extLst>
          </p:cNvPr>
          <p:cNvPicPr>
            <a:picLocks noChangeAspect="1"/>
          </p:cNvPicPr>
          <p:nvPr/>
        </p:nvPicPr>
        <p:blipFill>
          <a:blip r:embed="rId3"/>
          <a:stretch>
            <a:fillRect/>
          </a:stretch>
        </p:blipFill>
        <p:spPr>
          <a:xfrm>
            <a:off x="6400801" y="1143000"/>
            <a:ext cx="4761747" cy="4572000"/>
          </a:xfrm>
          <a:prstGeom prst="rect">
            <a:avLst/>
          </a:prstGeom>
          <a:solidFill>
            <a:schemeClr val="bg1"/>
          </a:solidFill>
        </p:spPr>
      </p:pic>
      <p:sp>
        <p:nvSpPr>
          <p:cNvPr id="2" name="TextBox 1">
            <a:extLst>
              <a:ext uri="{FF2B5EF4-FFF2-40B4-BE49-F238E27FC236}">
                <a16:creationId xmlns:a16="http://schemas.microsoft.com/office/drawing/2014/main" id="{8F8A3D2F-3BB2-FD3D-065C-552B5BF5C3C7}"/>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3" name="TextBox 2">
            <a:extLst>
              <a:ext uri="{FF2B5EF4-FFF2-40B4-BE49-F238E27FC236}">
                <a16:creationId xmlns:a16="http://schemas.microsoft.com/office/drawing/2014/main" id="{9D839B70-17EC-3198-6A80-7841F280A6EF}"/>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41032671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24</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sp>
        <p:nvSpPr>
          <p:cNvPr id="14" name="TextBox 13">
            <a:extLst>
              <a:ext uri="{FF2B5EF4-FFF2-40B4-BE49-F238E27FC236}">
                <a16:creationId xmlns:a16="http://schemas.microsoft.com/office/drawing/2014/main" id="{234C2F85-024C-B11E-5CBB-FA30C698C1CE}"/>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Vertical Velocity</a:t>
            </a:r>
          </a:p>
        </p:txBody>
      </p:sp>
      <p:sp>
        <p:nvSpPr>
          <p:cNvPr id="15" name="TextBox 14">
            <a:extLst>
              <a:ext uri="{FF2B5EF4-FFF2-40B4-BE49-F238E27FC236}">
                <a16:creationId xmlns:a16="http://schemas.microsoft.com/office/drawing/2014/main" id="{A3FF07F7-09AC-F0A3-8208-7EF79558284A}"/>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2000m</a:t>
            </a:r>
          </a:p>
        </p:txBody>
      </p:sp>
      <p:pic>
        <p:nvPicPr>
          <p:cNvPr id="3" name="Picture 2">
            <a:extLst>
              <a:ext uri="{FF2B5EF4-FFF2-40B4-BE49-F238E27FC236}">
                <a16:creationId xmlns:a16="http://schemas.microsoft.com/office/drawing/2014/main" id="{2DEF8A38-A6F0-8DBA-C9B8-2DFAB37D9C8B}"/>
              </a:ext>
            </a:extLst>
          </p:cNvPr>
          <p:cNvPicPr>
            <a:picLocks noChangeAspect="1"/>
          </p:cNvPicPr>
          <p:nvPr/>
        </p:nvPicPr>
        <p:blipFill>
          <a:blip r:embed="rId2"/>
          <a:stretch>
            <a:fillRect/>
          </a:stretch>
        </p:blipFill>
        <p:spPr>
          <a:xfrm>
            <a:off x="841249" y="1143000"/>
            <a:ext cx="4761747" cy="4572000"/>
          </a:xfrm>
          <a:prstGeom prst="rect">
            <a:avLst/>
          </a:prstGeom>
          <a:solidFill>
            <a:schemeClr val="bg1"/>
          </a:solidFill>
        </p:spPr>
      </p:pic>
      <p:pic>
        <p:nvPicPr>
          <p:cNvPr id="8" name="Picture 7">
            <a:extLst>
              <a:ext uri="{FF2B5EF4-FFF2-40B4-BE49-F238E27FC236}">
                <a16:creationId xmlns:a16="http://schemas.microsoft.com/office/drawing/2014/main" id="{DE00E194-E931-F2E1-1DE2-F784AED38824}"/>
              </a:ext>
            </a:extLst>
          </p:cNvPr>
          <p:cNvPicPr>
            <a:picLocks noChangeAspect="1"/>
          </p:cNvPicPr>
          <p:nvPr/>
        </p:nvPicPr>
        <p:blipFill>
          <a:blip r:embed="rId3"/>
          <a:stretch>
            <a:fillRect/>
          </a:stretch>
        </p:blipFill>
        <p:spPr>
          <a:xfrm>
            <a:off x="6400800" y="1143000"/>
            <a:ext cx="4764024" cy="4574186"/>
          </a:xfrm>
          <a:prstGeom prst="rect">
            <a:avLst/>
          </a:prstGeom>
          <a:solidFill>
            <a:schemeClr val="bg1"/>
          </a:solidFill>
        </p:spPr>
      </p:pic>
      <p:sp>
        <p:nvSpPr>
          <p:cNvPr id="2" name="TextBox 1">
            <a:extLst>
              <a:ext uri="{FF2B5EF4-FFF2-40B4-BE49-F238E27FC236}">
                <a16:creationId xmlns:a16="http://schemas.microsoft.com/office/drawing/2014/main" id="{4F8C2507-D681-777D-2CEA-EA4CDADA4BD0}"/>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6" name="TextBox 5">
            <a:extLst>
              <a:ext uri="{FF2B5EF4-FFF2-40B4-BE49-F238E27FC236}">
                <a16:creationId xmlns:a16="http://schemas.microsoft.com/office/drawing/2014/main" id="{C6C99015-404C-8F34-50CB-0BB06A05C222}"/>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36925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25</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sp>
        <p:nvSpPr>
          <p:cNvPr id="14" name="TextBox 13">
            <a:extLst>
              <a:ext uri="{FF2B5EF4-FFF2-40B4-BE49-F238E27FC236}">
                <a16:creationId xmlns:a16="http://schemas.microsoft.com/office/drawing/2014/main" id="{234C2F85-024C-B11E-5CBB-FA30C698C1CE}"/>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Vertical Velocity</a:t>
            </a:r>
          </a:p>
        </p:txBody>
      </p:sp>
      <p:sp>
        <p:nvSpPr>
          <p:cNvPr id="15" name="TextBox 14">
            <a:extLst>
              <a:ext uri="{FF2B5EF4-FFF2-40B4-BE49-F238E27FC236}">
                <a16:creationId xmlns:a16="http://schemas.microsoft.com/office/drawing/2014/main" id="{A3FF07F7-09AC-F0A3-8208-7EF79558284A}"/>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2500m</a:t>
            </a:r>
          </a:p>
        </p:txBody>
      </p:sp>
      <p:pic>
        <p:nvPicPr>
          <p:cNvPr id="3" name="Picture 2">
            <a:extLst>
              <a:ext uri="{FF2B5EF4-FFF2-40B4-BE49-F238E27FC236}">
                <a16:creationId xmlns:a16="http://schemas.microsoft.com/office/drawing/2014/main" id="{319CCA49-D586-FD14-1089-D2FD97CB5513}"/>
              </a:ext>
            </a:extLst>
          </p:cNvPr>
          <p:cNvPicPr>
            <a:picLocks noChangeAspect="1"/>
          </p:cNvPicPr>
          <p:nvPr/>
        </p:nvPicPr>
        <p:blipFill>
          <a:blip r:embed="rId2"/>
          <a:stretch>
            <a:fillRect/>
          </a:stretch>
        </p:blipFill>
        <p:spPr>
          <a:xfrm>
            <a:off x="841249" y="1143000"/>
            <a:ext cx="4761747" cy="4572000"/>
          </a:xfrm>
          <a:prstGeom prst="rect">
            <a:avLst/>
          </a:prstGeom>
          <a:solidFill>
            <a:schemeClr val="bg1"/>
          </a:solidFill>
        </p:spPr>
      </p:pic>
      <p:pic>
        <p:nvPicPr>
          <p:cNvPr id="8" name="Picture 7">
            <a:extLst>
              <a:ext uri="{FF2B5EF4-FFF2-40B4-BE49-F238E27FC236}">
                <a16:creationId xmlns:a16="http://schemas.microsoft.com/office/drawing/2014/main" id="{86B310B7-2E91-2456-9FBF-9A72C17EF266}"/>
              </a:ext>
            </a:extLst>
          </p:cNvPr>
          <p:cNvPicPr>
            <a:picLocks noChangeAspect="1"/>
          </p:cNvPicPr>
          <p:nvPr/>
        </p:nvPicPr>
        <p:blipFill>
          <a:blip r:embed="rId3"/>
          <a:stretch>
            <a:fillRect/>
          </a:stretch>
        </p:blipFill>
        <p:spPr>
          <a:xfrm>
            <a:off x="6400800" y="1143000"/>
            <a:ext cx="4764024" cy="4574186"/>
          </a:xfrm>
          <a:prstGeom prst="rect">
            <a:avLst/>
          </a:prstGeom>
          <a:solidFill>
            <a:schemeClr val="bg1"/>
          </a:solidFill>
        </p:spPr>
      </p:pic>
      <p:sp>
        <p:nvSpPr>
          <p:cNvPr id="2" name="TextBox 1">
            <a:extLst>
              <a:ext uri="{FF2B5EF4-FFF2-40B4-BE49-F238E27FC236}">
                <a16:creationId xmlns:a16="http://schemas.microsoft.com/office/drawing/2014/main" id="{E762D474-89D8-2D0C-0E5E-E6C960CEB3E6}"/>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6" name="TextBox 5">
            <a:extLst>
              <a:ext uri="{FF2B5EF4-FFF2-40B4-BE49-F238E27FC236}">
                <a16:creationId xmlns:a16="http://schemas.microsoft.com/office/drawing/2014/main" id="{09CE6DDE-48E3-816C-E160-6E4C5B0B008E}"/>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Tree>
    <p:extLst>
      <p:ext uri="{BB962C8B-B14F-4D97-AF65-F5344CB8AC3E}">
        <p14:creationId xmlns:p14="http://schemas.microsoft.com/office/powerpoint/2010/main" val="32582343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26</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sp>
        <p:nvSpPr>
          <p:cNvPr id="14" name="TextBox 13">
            <a:extLst>
              <a:ext uri="{FF2B5EF4-FFF2-40B4-BE49-F238E27FC236}">
                <a16:creationId xmlns:a16="http://schemas.microsoft.com/office/drawing/2014/main" id="{234C2F85-024C-B11E-5CBB-FA30C698C1CE}"/>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Vertical Velocity</a:t>
            </a:r>
          </a:p>
        </p:txBody>
      </p:sp>
      <p:sp>
        <p:nvSpPr>
          <p:cNvPr id="15" name="TextBox 14">
            <a:extLst>
              <a:ext uri="{FF2B5EF4-FFF2-40B4-BE49-F238E27FC236}">
                <a16:creationId xmlns:a16="http://schemas.microsoft.com/office/drawing/2014/main" id="{A3FF07F7-09AC-F0A3-8208-7EF79558284A}"/>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3000m</a:t>
            </a:r>
          </a:p>
        </p:txBody>
      </p:sp>
      <p:pic>
        <p:nvPicPr>
          <p:cNvPr id="3" name="Picture 2">
            <a:extLst>
              <a:ext uri="{FF2B5EF4-FFF2-40B4-BE49-F238E27FC236}">
                <a16:creationId xmlns:a16="http://schemas.microsoft.com/office/drawing/2014/main" id="{7A4DE9AF-DC83-78F4-1BB0-9766738A4E60}"/>
              </a:ext>
            </a:extLst>
          </p:cNvPr>
          <p:cNvPicPr>
            <a:picLocks noChangeAspect="1"/>
          </p:cNvPicPr>
          <p:nvPr/>
        </p:nvPicPr>
        <p:blipFill>
          <a:blip r:embed="rId2"/>
          <a:stretch>
            <a:fillRect/>
          </a:stretch>
        </p:blipFill>
        <p:spPr>
          <a:xfrm>
            <a:off x="841249" y="1143000"/>
            <a:ext cx="4761747" cy="4572000"/>
          </a:xfrm>
          <a:prstGeom prst="rect">
            <a:avLst/>
          </a:prstGeom>
          <a:solidFill>
            <a:schemeClr val="bg1"/>
          </a:solidFill>
        </p:spPr>
      </p:pic>
      <p:pic>
        <p:nvPicPr>
          <p:cNvPr id="8" name="Picture 7">
            <a:extLst>
              <a:ext uri="{FF2B5EF4-FFF2-40B4-BE49-F238E27FC236}">
                <a16:creationId xmlns:a16="http://schemas.microsoft.com/office/drawing/2014/main" id="{F1297060-3536-01DA-AA9C-26396ADA4887}"/>
              </a:ext>
            </a:extLst>
          </p:cNvPr>
          <p:cNvPicPr>
            <a:picLocks noChangeAspect="1"/>
          </p:cNvPicPr>
          <p:nvPr/>
        </p:nvPicPr>
        <p:blipFill>
          <a:blip r:embed="rId3"/>
          <a:stretch>
            <a:fillRect/>
          </a:stretch>
        </p:blipFill>
        <p:spPr>
          <a:xfrm>
            <a:off x="6400801" y="1143000"/>
            <a:ext cx="4761747" cy="4572000"/>
          </a:xfrm>
          <a:prstGeom prst="rect">
            <a:avLst/>
          </a:prstGeom>
          <a:solidFill>
            <a:schemeClr val="bg1"/>
          </a:solidFill>
        </p:spPr>
      </p:pic>
      <p:sp>
        <p:nvSpPr>
          <p:cNvPr id="2" name="TextBox 1">
            <a:extLst>
              <a:ext uri="{FF2B5EF4-FFF2-40B4-BE49-F238E27FC236}">
                <a16:creationId xmlns:a16="http://schemas.microsoft.com/office/drawing/2014/main" id="{5D0DC619-7C99-B3D7-6E74-8124245E262D}"/>
              </a:ext>
            </a:extLst>
          </p:cNvPr>
          <p:cNvSpPr txBox="1"/>
          <p:nvPr/>
        </p:nvSpPr>
        <p:spPr>
          <a:xfrm>
            <a:off x="747194" y="5967046"/>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Medium/Shallow: Reaches up to 2–3 km</a:t>
            </a:r>
          </a:p>
        </p:txBody>
      </p:sp>
      <p:sp>
        <p:nvSpPr>
          <p:cNvPr id="6" name="TextBox 5">
            <a:extLst>
              <a:ext uri="{FF2B5EF4-FFF2-40B4-BE49-F238E27FC236}">
                <a16:creationId xmlns:a16="http://schemas.microsoft.com/office/drawing/2014/main" id="{42DFE319-5B44-A4F5-822F-75B39E185216}"/>
              </a:ext>
            </a:extLst>
          </p:cNvPr>
          <p:cNvSpPr txBox="1"/>
          <p:nvPr/>
        </p:nvSpPr>
        <p:spPr>
          <a:xfrm>
            <a:off x="6367505" y="5975295"/>
            <a:ext cx="436406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Deep: Reaches above to 6 km</a:t>
            </a:r>
          </a:p>
        </p:txBody>
      </p:sp>
      <p:sp>
        <p:nvSpPr>
          <p:cNvPr id="7" name="TextBox 6">
            <a:extLst>
              <a:ext uri="{FF2B5EF4-FFF2-40B4-BE49-F238E27FC236}">
                <a16:creationId xmlns:a16="http://schemas.microsoft.com/office/drawing/2014/main" id="{FE022014-68B1-7424-C224-54BAD34ED7F5}"/>
              </a:ext>
            </a:extLst>
          </p:cNvPr>
          <p:cNvSpPr txBox="1"/>
          <p:nvPr/>
        </p:nvSpPr>
        <p:spPr>
          <a:xfrm>
            <a:off x="1891735" y="2438400"/>
            <a:ext cx="2074985" cy="369332"/>
          </a:xfrm>
          <a:prstGeom prst="rect">
            <a:avLst/>
          </a:prstGeom>
          <a:noFill/>
        </p:spPr>
        <p:txBody>
          <a:bodyPr wrap="square" rtlCol="0">
            <a:spAutoFit/>
          </a:bodyPr>
          <a:lstStyle/>
          <a:p>
            <a:pPr algn="ctr"/>
            <a:r>
              <a:rPr lang="en-US" dirty="0">
                <a:latin typeface="MgOpen Cosmetica" panose="020B0500000300020003" pitchFamily="34" charset="0"/>
              </a:rPr>
              <a:t>No cloud</a:t>
            </a:r>
          </a:p>
        </p:txBody>
      </p:sp>
    </p:spTree>
    <p:extLst>
      <p:ext uri="{BB962C8B-B14F-4D97-AF65-F5344CB8AC3E}">
        <p14:creationId xmlns:p14="http://schemas.microsoft.com/office/powerpoint/2010/main" val="21906342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5DB4392-B693-8387-920F-79F8EF3FA606}"/>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4A944A84-1343-3CEE-3963-4F6D0DAC120D}"/>
              </a:ext>
            </a:extLst>
          </p:cNvPr>
          <p:cNvSpPr>
            <a:spLocks noGrp="1"/>
          </p:cNvSpPr>
          <p:nvPr>
            <p:ph type="sldNum" sz="quarter" idx="12"/>
          </p:nvPr>
        </p:nvSpPr>
        <p:spPr/>
        <p:txBody>
          <a:bodyPr/>
          <a:lstStyle/>
          <a:p>
            <a:fld id="{ECE19DF4-9C98-0D4E-99E6-AE80CBE5A40E}" type="slidenum">
              <a:rPr lang="en-US" smtClean="0"/>
              <a:t>27</a:t>
            </a:fld>
            <a:endParaRPr lang="en-US"/>
          </a:p>
        </p:txBody>
      </p:sp>
      <p:pic>
        <p:nvPicPr>
          <p:cNvPr id="3" name="Picture 2">
            <a:extLst>
              <a:ext uri="{FF2B5EF4-FFF2-40B4-BE49-F238E27FC236}">
                <a16:creationId xmlns:a16="http://schemas.microsoft.com/office/drawing/2014/main" id="{F6D261BE-AF07-EC99-7C66-2CACB402A156}"/>
              </a:ext>
            </a:extLst>
          </p:cNvPr>
          <p:cNvPicPr>
            <a:picLocks noChangeAspect="1"/>
          </p:cNvPicPr>
          <p:nvPr/>
        </p:nvPicPr>
        <p:blipFill>
          <a:blip r:embed="rId2"/>
          <a:stretch>
            <a:fillRect/>
          </a:stretch>
        </p:blipFill>
        <p:spPr>
          <a:xfrm>
            <a:off x="1887950" y="351511"/>
            <a:ext cx="8416099" cy="5888703"/>
          </a:xfrm>
          <a:prstGeom prst="rect">
            <a:avLst/>
          </a:prstGeom>
          <a:solidFill>
            <a:schemeClr val="bg1"/>
          </a:solidFill>
        </p:spPr>
      </p:pic>
    </p:spTree>
    <p:extLst>
      <p:ext uri="{BB962C8B-B14F-4D97-AF65-F5344CB8AC3E}">
        <p14:creationId xmlns:p14="http://schemas.microsoft.com/office/powerpoint/2010/main" val="8361637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5DB4392-B693-8387-920F-79F8EF3FA606}"/>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4A944A84-1343-3CEE-3963-4F6D0DAC120D}"/>
              </a:ext>
            </a:extLst>
          </p:cNvPr>
          <p:cNvSpPr>
            <a:spLocks noGrp="1"/>
          </p:cNvSpPr>
          <p:nvPr>
            <p:ph type="sldNum" sz="quarter" idx="12"/>
          </p:nvPr>
        </p:nvSpPr>
        <p:spPr/>
        <p:txBody>
          <a:bodyPr/>
          <a:lstStyle/>
          <a:p>
            <a:fld id="{ECE19DF4-9C98-0D4E-99E6-AE80CBE5A40E}" type="slidenum">
              <a:rPr lang="en-US" smtClean="0"/>
              <a:t>28</a:t>
            </a:fld>
            <a:endParaRPr lang="en-US"/>
          </a:p>
        </p:txBody>
      </p:sp>
      <p:pic>
        <p:nvPicPr>
          <p:cNvPr id="3" name="Picture 2">
            <a:extLst>
              <a:ext uri="{FF2B5EF4-FFF2-40B4-BE49-F238E27FC236}">
                <a16:creationId xmlns:a16="http://schemas.microsoft.com/office/drawing/2014/main" id="{F6D261BE-AF07-EC99-7C66-2CACB402A156}"/>
              </a:ext>
            </a:extLst>
          </p:cNvPr>
          <p:cNvPicPr>
            <a:picLocks noChangeAspect="1"/>
          </p:cNvPicPr>
          <p:nvPr/>
        </p:nvPicPr>
        <p:blipFill>
          <a:blip r:embed="rId2"/>
          <a:stretch>
            <a:fillRect/>
          </a:stretch>
        </p:blipFill>
        <p:spPr>
          <a:xfrm>
            <a:off x="1887950" y="351511"/>
            <a:ext cx="8416099" cy="5888703"/>
          </a:xfrm>
          <a:prstGeom prst="rect">
            <a:avLst/>
          </a:prstGeom>
          <a:solidFill>
            <a:schemeClr val="bg1"/>
          </a:solidFill>
        </p:spPr>
      </p:pic>
      <p:sp>
        <p:nvSpPr>
          <p:cNvPr id="2" name="Rectangle 1">
            <a:extLst>
              <a:ext uri="{FF2B5EF4-FFF2-40B4-BE49-F238E27FC236}">
                <a16:creationId xmlns:a16="http://schemas.microsoft.com/office/drawing/2014/main" id="{34C30B1B-E2C7-7391-5E81-49F5337D1088}"/>
              </a:ext>
            </a:extLst>
          </p:cNvPr>
          <p:cNvSpPr/>
          <p:nvPr/>
        </p:nvSpPr>
        <p:spPr>
          <a:xfrm>
            <a:off x="2250831" y="395110"/>
            <a:ext cx="2580813" cy="2562579"/>
          </a:xfrm>
          <a:prstGeom prst="rect">
            <a:avLst/>
          </a:prstGeom>
          <a:solidFill>
            <a:schemeClr val="accent4">
              <a:lumMod val="60000"/>
              <a:lumOff val="40000"/>
              <a:alpha val="25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4B5DAC2-6462-9FD4-D043-A2CFBE6FED93}"/>
              </a:ext>
            </a:extLst>
          </p:cNvPr>
          <p:cNvSpPr/>
          <p:nvPr/>
        </p:nvSpPr>
        <p:spPr>
          <a:xfrm>
            <a:off x="6319887" y="3369297"/>
            <a:ext cx="2580813" cy="2562579"/>
          </a:xfrm>
          <a:prstGeom prst="rect">
            <a:avLst/>
          </a:prstGeom>
          <a:solidFill>
            <a:schemeClr val="accent4">
              <a:lumMod val="60000"/>
              <a:lumOff val="40000"/>
              <a:alpha val="25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629453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1ADF2CE-0A82-FA45-B3FB-0EFADFAB9E50}"/>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85312D90-8F00-F540-A33D-3E09B47782B8}"/>
              </a:ext>
            </a:extLst>
          </p:cNvPr>
          <p:cNvSpPr>
            <a:spLocks noGrp="1"/>
          </p:cNvSpPr>
          <p:nvPr>
            <p:ph type="sldNum" sz="quarter" idx="12"/>
          </p:nvPr>
        </p:nvSpPr>
        <p:spPr/>
        <p:txBody>
          <a:bodyPr/>
          <a:lstStyle/>
          <a:p>
            <a:fld id="{ECE19DF4-9C98-0D4E-99E6-AE80CBE5A40E}" type="slidenum">
              <a:rPr lang="en-US" smtClean="0"/>
              <a:t>29</a:t>
            </a:fld>
            <a:endParaRPr lang="en-US"/>
          </a:p>
        </p:txBody>
      </p:sp>
      <p:sp>
        <p:nvSpPr>
          <p:cNvPr id="2" name="TextBox 1">
            <a:extLst>
              <a:ext uri="{FF2B5EF4-FFF2-40B4-BE49-F238E27FC236}">
                <a16:creationId xmlns:a16="http://schemas.microsoft.com/office/drawing/2014/main" id="{FD1D69CF-429D-2BB2-F4C9-69C07B2EF0EC}"/>
              </a:ext>
            </a:extLst>
          </p:cNvPr>
          <p:cNvSpPr txBox="1"/>
          <p:nvPr/>
        </p:nvSpPr>
        <p:spPr>
          <a:xfrm>
            <a:off x="564245" y="1166842"/>
            <a:ext cx="10873055" cy="4893647"/>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2"/>
                </a:solidFill>
                <a:latin typeface="MgOpen Cosmetica" panose="020B0500000300020003" pitchFamily="34" charset="0"/>
              </a:rPr>
              <a:t>Across a population of clouds, an average updraft acceleration at low levels appears to be required for deep convective onset.</a:t>
            </a:r>
          </a:p>
          <a:p>
            <a:pPr marL="342900" indent="-342900">
              <a:buFont typeface="Arial" panose="020B0604020202020204" pitchFamily="34" charset="0"/>
              <a:buChar char="•"/>
            </a:pPr>
            <a:endParaRPr lang="en-US" sz="2400" dirty="0">
              <a:solidFill>
                <a:schemeClr val="bg2"/>
              </a:solidFill>
              <a:latin typeface="MgOpen Cosmetica" panose="020B0500000300020003" pitchFamily="34" charset="0"/>
            </a:endParaRPr>
          </a:p>
          <a:p>
            <a:pPr marL="342900" indent="-342900">
              <a:buFont typeface="Arial" panose="020B0604020202020204" pitchFamily="34" charset="0"/>
              <a:buChar char="•"/>
            </a:pPr>
            <a:endParaRPr lang="en-US" sz="2400" dirty="0">
              <a:solidFill>
                <a:schemeClr val="bg2"/>
              </a:solidFill>
              <a:latin typeface="MgOpen Cosmetica" panose="020B0500000300020003" pitchFamily="34" charset="0"/>
            </a:endParaRPr>
          </a:p>
          <a:p>
            <a:pPr marL="342900" indent="-342900">
              <a:buFont typeface="Arial" panose="020B0604020202020204" pitchFamily="34" charset="0"/>
              <a:buChar char="•"/>
            </a:pPr>
            <a:r>
              <a:rPr lang="en-US" sz="2400" dirty="0">
                <a:solidFill>
                  <a:schemeClr val="bg2"/>
                </a:solidFill>
                <a:latin typeface="MgOpen Cosmetica" panose="020B0500000300020003" pitchFamily="34" charset="0"/>
              </a:rPr>
              <a:t>Among individual clouds, deeper growing clouds contain larger accelerations at 1-2 km than shallow, mostly non-precipitating clouds.</a:t>
            </a:r>
          </a:p>
          <a:p>
            <a:pPr marL="342900" indent="-342900">
              <a:buFont typeface="Arial" panose="020B0604020202020204" pitchFamily="34" charset="0"/>
              <a:buChar char="•"/>
            </a:pPr>
            <a:endParaRPr lang="en-US" sz="2400" dirty="0">
              <a:solidFill>
                <a:schemeClr val="bg2"/>
              </a:solidFill>
              <a:latin typeface="MgOpen Cosmetica" panose="020B0500000300020003" pitchFamily="34" charset="0"/>
            </a:endParaRPr>
          </a:p>
          <a:p>
            <a:endParaRPr lang="en-US" sz="2400" dirty="0">
              <a:solidFill>
                <a:schemeClr val="bg2"/>
              </a:solidFill>
              <a:latin typeface="MgOpen Cosmetica" panose="020B0500000300020003" pitchFamily="34" charset="0"/>
            </a:endParaRPr>
          </a:p>
          <a:p>
            <a:pPr marL="342900" indent="-342900">
              <a:buFont typeface="Arial" panose="020B0604020202020204" pitchFamily="34" charset="0"/>
              <a:buChar char="•"/>
            </a:pPr>
            <a:r>
              <a:rPr lang="en-US" sz="2400" dirty="0">
                <a:solidFill>
                  <a:schemeClr val="bg2"/>
                </a:solidFill>
                <a:latin typeface="MgOpen Cosmetica" panose="020B0500000300020003" pitchFamily="34" charset="0"/>
              </a:rPr>
              <a:t>Deeper growing clouds start off (presumably out of the atmospheric boundary layer) larger than shallow clouds and grow wider at a much faster rate than clouds that do not become deep.</a:t>
            </a:r>
          </a:p>
          <a:p>
            <a:pPr marL="342900" indent="-342900">
              <a:buFont typeface="Arial" panose="020B0604020202020204" pitchFamily="34" charset="0"/>
              <a:buChar char="•"/>
            </a:pPr>
            <a:endParaRPr lang="en-US" sz="2400" dirty="0">
              <a:solidFill>
                <a:schemeClr val="bg2"/>
              </a:solidFill>
              <a:latin typeface="MgOpen Cosmetica" panose="020B0500000300020003" pitchFamily="34" charset="0"/>
            </a:endParaRPr>
          </a:p>
          <a:p>
            <a:pPr marL="342900" indent="-342900">
              <a:buFont typeface="Arial" panose="020B0604020202020204" pitchFamily="34" charset="0"/>
              <a:buChar char="•"/>
            </a:pPr>
            <a:endParaRPr lang="en-US" sz="2400" dirty="0">
              <a:solidFill>
                <a:schemeClr val="bg2"/>
              </a:solidFill>
              <a:latin typeface="MgOpen Cosmetica" panose="020B0500000300020003" pitchFamily="34" charset="0"/>
            </a:endParaRPr>
          </a:p>
        </p:txBody>
      </p:sp>
      <p:sp>
        <p:nvSpPr>
          <p:cNvPr id="8" name="TextBox 7">
            <a:extLst>
              <a:ext uri="{FF2B5EF4-FFF2-40B4-BE49-F238E27FC236}">
                <a16:creationId xmlns:a16="http://schemas.microsoft.com/office/drawing/2014/main" id="{782132A2-2F6D-E873-AB90-7B5CA9D02274}"/>
              </a:ext>
            </a:extLst>
          </p:cNvPr>
          <p:cNvSpPr txBox="1"/>
          <p:nvPr/>
        </p:nvSpPr>
        <p:spPr>
          <a:xfrm>
            <a:off x="0" y="254544"/>
            <a:ext cx="12192000" cy="553998"/>
          </a:xfrm>
          <a:prstGeom prst="rect">
            <a:avLst/>
          </a:prstGeom>
          <a:noFill/>
        </p:spPr>
        <p:txBody>
          <a:bodyPr wrap="square" rtlCol="0">
            <a:spAutoFit/>
          </a:bodyPr>
          <a:lstStyle/>
          <a:p>
            <a:pPr algn="ctr"/>
            <a:r>
              <a:rPr lang="en-US" sz="3000" b="1" dirty="0">
                <a:solidFill>
                  <a:schemeClr val="bg2"/>
                </a:solidFill>
                <a:latin typeface="MgOpen Cosmetica" panose="020B0500000300020003" pitchFamily="34" charset="0"/>
              </a:rPr>
              <a:t>Conclusions</a:t>
            </a:r>
          </a:p>
        </p:txBody>
      </p:sp>
    </p:spTree>
    <p:extLst>
      <p:ext uri="{BB962C8B-B14F-4D97-AF65-F5344CB8AC3E}">
        <p14:creationId xmlns:p14="http://schemas.microsoft.com/office/powerpoint/2010/main" val="26407762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3DAE10-BFB7-5E4F-87EB-047107375F73}"/>
              </a:ext>
            </a:extLst>
          </p:cNvPr>
          <p:cNvSpPr txBox="1"/>
          <p:nvPr/>
        </p:nvSpPr>
        <p:spPr>
          <a:xfrm>
            <a:off x="0" y="3136612"/>
            <a:ext cx="12192000" cy="584775"/>
          </a:xfrm>
          <a:prstGeom prst="rect">
            <a:avLst/>
          </a:prstGeom>
          <a:noFill/>
        </p:spPr>
        <p:txBody>
          <a:bodyPr wrap="square" rtlCol="0">
            <a:spAutoFit/>
          </a:bodyPr>
          <a:lstStyle/>
          <a:p>
            <a:pPr algn="ctr"/>
            <a:r>
              <a:rPr lang="en-US" sz="3200" dirty="0">
                <a:solidFill>
                  <a:schemeClr val="bg2"/>
                </a:solidFill>
                <a:latin typeface="MgOpen Cosmetica" panose="020B0500000300020003" pitchFamily="34" charset="0"/>
              </a:rPr>
              <a:t>Why do we care?</a:t>
            </a:r>
            <a:endParaRPr lang="en-US" sz="3200" i="1" dirty="0">
              <a:solidFill>
                <a:schemeClr val="bg2"/>
              </a:solidFill>
              <a:latin typeface="MgOpen Cosmetica" panose="020B0500000300020003" pitchFamily="34" charset="0"/>
            </a:endParaRPr>
          </a:p>
        </p:txBody>
      </p:sp>
      <p:sp>
        <p:nvSpPr>
          <p:cNvPr id="3" name="TextBox 2">
            <a:extLst>
              <a:ext uri="{FF2B5EF4-FFF2-40B4-BE49-F238E27FC236}">
                <a16:creationId xmlns:a16="http://schemas.microsoft.com/office/drawing/2014/main" id="{2C20F513-9914-55D5-F41A-6C9454DD2327}"/>
              </a:ext>
            </a:extLst>
          </p:cNvPr>
          <p:cNvSpPr txBox="1"/>
          <p:nvPr/>
        </p:nvSpPr>
        <p:spPr>
          <a:xfrm>
            <a:off x="609600" y="3860512"/>
            <a:ext cx="10960100" cy="2062103"/>
          </a:xfrm>
          <a:prstGeom prst="rect">
            <a:avLst/>
          </a:prstGeom>
          <a:noFill/>
        </p:spPr>
        <p:txBody>
          <a:bodyPr wrap="square" rtlCol="0">
            <a:spAutoFit/>
          </a:bodyPr>
          <a:lstStyle/>
          <a:p>
            <a:pPr algn="ctr"/>
            <a:r>
              <a:rPr lang="en-US" sz="3200" i="1" dirty="0">
                <a:solidFill>
                  <a:schemeClr val="accent4">
                    <a:lumMod val="60000"/>
                    <a:lumOff val="40000"/>
                  </a:schemeClr>
                </a:solidFill>
                <a:latin typeface="MgOpen Cosmetica" panose="020B0500000300020003" pitchFamily="34" charset="0"/>
              </a:rPr>
              <a:t>Cumulus parameterization depends on the thermodynamic properties of atmosphere, makes some questionable assumptions about vertical mass flux, and does poorly at accounting for the life cycle of convection.</a:t>
            </a:r>
          </a:p>
        </p:txBody>
      </p:sp>
    </p:spTree>
    <p:extLst>
      <p:ext uri="{BB962C8B-B14F-4D97-AF65-F5344CB8AC3E}">
        <p14:creationId xmlns:p14="http://schemas.microsoft.com/office/powerpoint/2010/main" val="5050393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CF52B69-1DA9-5149-ABAD-E25FF8911D35}"/>
              </a:ext>
            </a:extLst>
          </p:cNvPr>
          <p:cNvSpPr>
            <a:spLocks noGrp="1"/>
          </p:cNvSpPr>
          <p:nvPr>
            <p:ph type="ftr" sz="quarter" idx="11"/>
          </p:nvPr>
        </p:nvSpPr>
        <p:spPr/>
        <p:txBody>
          <a:bodyPr/>
          <a:lstStyle/>
          <a:p>
            <a:r>
              <a:rPr lang="en-US"/>
              <a:t>S.W. Powell: Cloudy Updraft Accelerations</a:t>
            </a:r>
          </a:p>
        </p:txBody>
      </p:sp>
      <p:sp>
        <p:nvSpPr>
          <p:cNvPr id="3" name="Slide Number Placeholder 2">
            <a:extLst>
              <a:ext uri="{FF2B5EF4-FFF2-40B4-BE49-F238E27FC236}">
                <a16:creationId xmlns:a16="http://schemas.microsoft.com/office/drawing/2014/main" id="{5ACBFDF9-33B8-6942-8423-0BEDC9D14335}"/>
              </a:ext>
            </a:extLst>
          </p:cNvPr>
          <p:cNvSpPr>
            <a:spLocks noGrp="1"/>
          </p:cNvSpPr>
          <p:nvPr>
            <p:ph type="sldNum" sz="quarter" idx="12"/>
          </p:nvPr>
        </p:nvSpPr>
        <p:spPr/>
        <p:txBody>
          <a:bodyPr/>
          <a:lstStyle/>
          <a:p>
            <a:fld id="{ECE19DF4-9C98-0D4E-99E6-AE80CBE5A40E}" type="slidenum">
              <a:rPr lang="en-US" smtClean="0"/>
              <a:t>30</a:t>
            </a:fld>
            <a:endParaRPr lang="en-US"/>
          </a:p>
        </p:txBody>
      </p:sp>
      <p:sp>
        <p:nvSpPr>
          <p:cNvPr id="4" name="TextBox 3">
            <a:extLst>
              <a:ext uri="{FF2B5EF4-FFF2-40B4-BE49-F238E27FC236}">
                <a16:creationId xmlns:a16="http://schemas.microsoft.com/office/drawing/2014/main" id="{BF8C18C3-579E-F64C-9786-F4B4B3843F3B}"/>
              </a:ext>
            </a:extLst>
          </p:cNvPr>
          <p:cNvSpPr txBox="1"/>
          <p:nvPr/>
        </p:nvSpPr>
        <p:spPr>
          <a:xfrm>
            <a:off x="428626" y="414338"/>
            <a:ext cx="4743450" cy="400110"/>
          </a:xfrm>
          <a:prstGeom prst="rect">
            <a:avLst/>
          </a:prstGeom>
          <a:noFill/>
        </p:spPr>
        <p:txBody>
          <a:bodyPr wrap="square" rtlCol="0">
            <a:spAutoFit/>
          </a:bodyPr>
          <a:lstStyle/>
          <a:p>
            <a:r>
              <a:rPr lang="en-US" sz="2000" dirty="0">
                <a:solidFill>
                  <a:schemeClr val="bg1"/>
                </a:solidFill>
                <a:latin typeface="MgOpen Cosmetica" panose="020B0500000300020003" pitchFamily="34" charset="0"/>
              </a:rPr>
              <a:t>Vertical Momentum Equation</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E7B8D06-9EFF-164E-99F6-5AE4100A3F18}"/>
                  </a:ext>
                </a:extLst>
              </p:cNvPr>
              <p:cNvSpPr txBox="1"/>
              <p:nvPr/>
            </p:nvSpPr>
            <p:spPr>
              <a:xfrm>
                <a:off x="1257300" y="1328737"/>
                <a:ext cx="3457576" cy="77790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b="0" i="1" dirty="0"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𝑝</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5" name="TextBox 4">
                <a:extLst>
                  <a:ext uri="{FF2B5EF4-FFF2-40B4-BE49-F238E27FC236}">
                    <a16:creationId xmlns:a16="http://schemas.microsoft.com/office/drawing/2014/main" id="{3E7B8D06-9EFF-164E-99F6-5AE4100A3F18}"/>
                  </a:ext>
                </a:extLst>
              </p:cNvPr>
              <p:cNvSpPr txBox="1">
                <a:spLocks noRot="1" noChangeAspect="1" noMove="1" noResize="1" noEditPoints="1" noAdjustHandles="1" noChangeArrowheads="1" noChangeShapeType="1" noTextEdit="1"/>
              </p:cNvSpPr>
              <p:nvPr/>
            </p:nvSpPr>
            <p:spPr>
              <a:xfrm>
                <a:off x="1257300" y="1328737"/>
                <a:ext cx="3457576" cy="777905"/>
              </a:xfrm>
              <a:prstGeom prst="rect">
                <a:avLst/>
              </a:prstGeom>
              <a:blipFill>
                <a:blip r:embed="rId2"/>
                <a:stretch>
                  <a:fillRect b="-11111"/>
                </a:stretch>
              </a:blipFill>
            </p:spPr>
            <p:txBody>
              <a:bodyPr/>
              <a:lstStyle/>
              <a:p>
                <a:r>
                  <a:rPr lang="en-US">
                    <a:noFill/>
                  </a:rPr>
                  <a:t> </a:t>
                </a:r>
              </a:p>
            </p:txBody>
          </p:sp>
        </mc:Fallback>
      </mc:AlternateContent>
    </p:spTree>
    <p:extLst>
      <p:ext uri="{BB962C8B-B14F-4D97-AF65-F5344CB8AC3E}">
        <p14:creationId xmlns:p14="http://schemas.microsoft.com/office/powerpoint/2010/main" val="13067372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CF52B69-1DA9-5149-ABAD-E25FF8911D35}"/>
              </a:ext>
            </a:extLst>
          </p:cNvPr>
          <p:cNvSpPr>
            <a:spLocks noGrp="1"/>
          </p:cNvSpPr>
          <p:nvPr>
            <p:ph type="ftr" sz="quarter" idx="11"/>
          </p:nvPr>
        </p:nvSpPr>
        <p:spPr/>
        <p:txBody>
          <a:bodyPr/>
          <a:lstStyle/>
          <a:p>
            <a:r>
              <a:rPr lang="en-US"/>
              <a:t>S.W. Powell: Cloudy Updraft Accelerations</a:t>
            </a:r>
          </a:p>
        </p:txBody>
      </p:sp>
      <p:sp>
        <p:nvSpPr>
          <p:cNvPr id="3" name="Slide Number Placeholder 2">
            <a:extLst>
              <a:ext uri="{FF2B5EF4-FFF2-40B4-BE49-F238E27FC236}">
                <a16:creationId xmlns:a16="http://schemas.microsoft.com/office/drawing/2014/main" id="{5ACBFDF9-33B8-6942-8423-0BEDC9D14335}"/>
              </a:ext>
            </a:extLst>
          </p:cNvPr>
          <p:cNvSpPr>
            <a:spLocks noGrp="1"/>
          </p:cNvSpPr>
          <p:nvPr>
            <p:ph type="sldNum" sz="quarter" idx="12"/>
          </p:nvPr>
        </p:nvSpPr>
        <p:spPr/>
        <p:txBody>
          <a:bodyPr/>
          <a:lstStyle/>
          <a:p>
            <a:fld id="{ECE19DF4-9C98-0D4E-99E6-AE80CBE5A40E}" type="slidenum">
              <a:rPr lang="en-US" smtClean="0"/>
              <a:t>31</a:t>
            </a:fld>
            <a:endParaRPr lang="en-US"/>
          </a:p>
        </p:txBody>
      </p:sp>
      <p:sp>
        <p:nvSpPr>
          <p:cNvPr id="4" name="TextBox 3">
            <a:extLst>
              <a:ext uri="{FF2B5EF4-FFF2-40B4-BE49-F238E27FC236}">
                <a16:creationId xmlns:a16="http://schemas.microsoft.com/office/drawing/2014/main" id="{BF8C18C3-579E-F64C-9786-F4B4B3843F3B}"/>
              </a:ext>
            </a:extLst>
          </p:cNvPr>
          <p:cNvSpPr txBox="1"/>
          <p:nvPr/>
        </p:nvSpPr>
        <p:spPr>
          <a:xfrm>
            <a:off x="428626" y="414338"/>
            <a:ext cx="4743450" cy="400110"/>
          </a:xfrm>
          <a:prstGeom prst="rect">
            <a:avLst/>
          </a:prstGeom>
          <a:noFill/>
        </p:spPr>
        <p:txBody>
          <a:bodyPr wrap="square" rtlCol="0">
            <a:spAutoFit/>
          </a:bodyPr>
          <a:lstStyle/>
          <a:p>
            <a:r>
              <a:rPr lang="en-US" sz="2000" dirty="0">
                <a:solidFill>
                  <a:schemeClr val="bg1"/>
                </a:solidFill>
                <a:latin typeface="MgOpen Cosmetica" panose="020B0500000300020003" pitchFamily="34" charset="0"/>
              </a:rPr>
              <a:t>Vertical Momentum Equation</a:t>
            </a:r>
          </a:p>
        </p:txBody>
      </p:sp>
      <p:cxnSp>
        <p:nvCxnSpPr>
          <p:cNvPr id="6" name="Straight Arrow Connector 5">
            <a:extLst>
              <a:ext uri="{FF2B5EF4-FFF2-40B4-BE49-F238E27FC236}">
                <a16:creationId xmlns:a16="http://schemas.microsoft.com/office/drawing/2014/main" id="{D9FEB705-C03F-820A-D76F-98F18CE09990}"/>
              </a:ext>
            </a:extLst>
          </p:cNvPr>
          <p:cNvCxnSpPr>
            <a:cxnSpLocks/>
          </p:cNvCxnSpPr>
          <p:nvPr/>
        </p:nvCxnSpPr>
        <p:spPr>
          <a:xfrm flipH="1" flipV="1">
            <a:off x="4280871" y="1973264"/>
            <a:ext cx="657225" cy="53691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7348919-CE74-D601-2234-FCEFA995EB31}"/>
              </a:ext>
            </a:extLst>
          </p:cNvPr>
          <p:cNvSpPr txBox="1"/>
          <p:nvPr/>
        </p:nvSpPr>
        <p:spPr>
          <a:xfrm>
            <a:off x="4518996" y="2552455"/>
            <a:ext cx="1862138" cy="646331"/>
          </a:xfrm>
          <a:prstGeom prst="rect">
            <a:avLst/>
          </a:prstGeom>
          <a:noFill/>
        </p:spPr>
        <p:txBody>
          <a:bodyPr wrap="square" rtlCol="0">
            <a:spAutoFit/>
          </a:bodyPr>
          <a:lstStyle/>
          <a:p>
            <a:r>
              <a:rPr lang="en-US" dirty="0">
                <a:solidFill>
                  <a:schemeClr val="bg1"/>
                </a:solidFill>
                <a:latin typeface="MgOpen Cosmetica" panose="020B0500000300020003" pitchFamily="34" charset="0"/>
              </a:rPr>
              <a:t>Archimedean buoyancy</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96815654-551D-4885-EA91-AEE0F27A113F}"/>
                  </a:ext>
                </a:extLst>
              </p:cNvPr>
              <p:cNvSpPr txBox="1"/>
              <p:nvPr/>
            </p:nvSpPr>
            <p:spPr>
              <a:xfrm>
                <a:off x="5851577" y="2510181"/>
                <a:ext cx="4749187" cy="76745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solidFill>
                            <a:schemeClr val="bg1"/>
                          </a:solidFill>
                          <a:latin typeface="Cambria Math" panose="02040503050406030204" pitchFamily="18" charset="0"/>
                        </a:rPr>
                        <m:t>𝐵</m:t>
                      </m:r>
                      <m:r>
                        <a:rPr lang="en-US" sz="2400" b="0" i="1" smtClean="0">
                          <a:solidFill>
                            <a:schemeClr val="bg1"/>
                          </a:solidFill>
                          <a:latin typeface="Cambria Math" panose="02040503050406030204" pitchFamily="18" charset="0"/>
                          <a:ea typeface="Cambria Math" panose="02040503050406030204" pitchFamily="18" charset="0"/>
                        </a:rPr>
                        <m:t>≈</m:t>
                      </m:r>
                      <m:f>
                        <m:fPr>
                          <m:ctrlPr>
                            <a:rPr lang="en-US" sz="2400" b="0" i="1" smtClean="0">
                              <a:solidFill>
                                <a:schemeClr val="bg1"/>
                              </a:solidFill>
                              <a:latin typeface="Cambria Math" panose="02040503050406030204" pitchFamily="18" charset="0"/>
                              <a:ea typeface="Cambria Math" panose="02040503050406030204" pitchFamily="18" charset="0"/>
                            </a:rPr>
                          </m:ctrlPr>
                        </m:fPr>
                        <m:num>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𝜃</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𝜃</m:t>
                              </m:r>
                            </m:e>
                            <m:sub>
                              <m:r>
                                <a:rPr lang="en-US" sz="2400" b="0" i="1" smtClean="0">
                                  <a:solidFill>
                                    <a:schemeClr val="bg1"/>
                                  </a:solidFill>
                                  <a:latin typeface="Cambria Math" panose="02040503050406030204" pitchFamily="18" charset="0"/>
                                  <a:ea typeface="Cambria Math" panose="02040503050406030204" pitchFamily="18" charset="0"/>
                                </a:rPr>
                                <m:t>0</m:t>
                              </m:r>
                            </m:sub>
                          </m:sSub>
                        </m:den>
                      </m:f>
                      <m:r>
                        <a:rPr lang="en-US" sz="2400" b="0" i="1" smtClean="0">
                          <a:solidFill>
                            <a:schemeClr val="bg1"/>
                          </a:solidFill>
                          <a:latin typeface="Cambria Math" panose="02040503050406030204" pitchFamily="18" charset="0"/>
                          <a:ea typeface="Cambria Math" panose="02040503050406030204" pitchFamily="18" charset="0"/>
                        </a:rPr>
                        <m:t>+</m:t>
                      </m:r>
                      <m:d>
                        <m:dPr>
                          <m:ctrlPr>
                            <a:rPr lang="en-US" sz="2400" b="0" i="1" smtClean="0">
                              <a:solidFill>
                                <a:schemeClr val="bg1"/>
                              </a:solidFill>
                              <a:latin typeface="Cambria Math" panose="02040503050406030204" pitchFamily="18" charset="0"/>
                              <a:ea typeface="Cambria Math" panose="02040503050406030204" pitchFamily="18" charset="0"/>
                            </a:rPr>
                          </m:ctrlPr>
                        </m:dPr>
                        <m:e>
                          <m:f>
                            <m:fPr>
                              <m:ctrlPr>
                                <a:rPr lang="en-US" sz="2400" b="0" i="1" smtClean="0">
                                  <a:solidFill>
                                    <a:schemeClr val="bg1"/>
                                  </a:solidFill>
                                  <a:latin typeface="Cambria Math" panose="02040503050406030204" pitchFamily="18" charset="0"/>
                                  <a:ea typeface="Cambria Math" panose="02040503050406030204" pitchFamily="18" charset="0"/>
                                </a:rPr>
                              </m:ctrlPr>
                            </m:fPr>
                            <m:num>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𝑣</m:t>
                                  </m:r>
                                </m:sub>
                              </m:sSub>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𝑑</m:t>
                                  </m:r>
                                </m:sub>
                              </m:sSub>
                            </m:den>
                          </m:f>
                          <m:r>
                            <a:rPr lang="en-US" sz="2400" b="0" i="1" smtClean="0">
                              <a:solidFill>
                                <a:schemeClr val="bg1"/>
                              </a:solidFill>
                              <a:latin typeface="Cambria Math" panose="02040503050406030204" pitchFamily="18" charset="0"/>
                              <a:ea typeface="Cambria Math" panose="02040503050406030204" pitchFamily="18" charset="0"/>
                            </a:rPr>
                            <m:t>−1</m:t>
                          </m:r>
                        </m:e>
                      </m:d>
                      <m:sSubSup>
                        <m:sSubSupPr>
                          <m:ctrlPr>
                            <a:rPr lang="en-US" sz="2400" b="0" i="1" smtClean="0">
                              <a:solidFill>
                                <a:schemeClr val="bg1"/>
                              </a:solidFill>
                              <a:latin typeface="Cambria Math" panose="02040503050406030204" pitchFamily="18" charset="0"/>
                              <a:ea typeface="Cambria Math" panose="02040503050406030204" pitchFamily="18" charset="0"/>
                            </a:rPr>
                          </m:ctrlPr>
                        </m:sSubSup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𝑣</m:t>
                          </m:r>
                        </m:sub>
                        <m:sup>
                          <m:r>
                            <a:rPr lang="en-US" sz="2400" b="0" i="1" smtClean="0">
                              <a:solidFill>
                                <a:schemeClr val="bg1"/>
                              </a:solidFill>
                              <a:latin typeface="Cambria Math" panose="02040503050406030204" pitchFamily="18" charset="0"/>
                              <a:ea typeface="Cambria Math" panose="02040503050406030204" pitchFamily="18" charset="0"/>
                            </a:rPr>
                            <m:t>∗</m:t>
                          </m:r>
                        </m:sup>
                      </m:sSubSup>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𝑙𝑓</m:t>
                          </m:r>
                        </m:sub>
                      </m:sSub>
                    </m:oMath>
                  </m:oMathPara>
                </a14:m>
                <a:endParaRPr lang="en-US" sz="2400" dirty="0">
                  <a:solidFill>
                    <a:schemeClr val="bg1"/>
                  </a:solidFill>
                </a:endParaRPr>
              </a:p>
            </p:txBody>
          </p:sp>
        </mc:Choice>
        <mc:Fallback xmlns="">
          <p:sp>
            <p:nvSpPr>
              <p:cNvPr id="8" name="TextBox 7">
                <a:extLst>
                  <a:ext uri="{FF2B5EF4-FFF2-40B4-BE49-F238E27FC236}">
                    <a16:creationId xmlns:a16="http://schemas.microsoft.com/office/drawing/2014/main" id="{96815654-551D-4885-EA91-AEE0F27A113F}"/>
                  </a:ext>
                </a:extLst>
              </p:cNvPr>
              <p:cNvSpPr txBox="1">
                <a:spLocks noRot="1" noChangeAspect="1" noMove="1" noResize="1" noEditPoints="1" noAdjustHandles="1" noChangeArrowheads="1" noChangeShapeType="1" noTextEdit="1"/>
              </p:cNvSpPr>
              <p:nvPr/>
            </p:nvSpPr>
            <p:spPr>
              <a:xfrm>
                <a:off x="5851577" y="2510181"/>
                <a:ext cx="4749187" cy="767454"/>
              </a:xfrm>
              <a:prstGeom prst="rect">
                <a:avLst/>
              </a:prstGeom>
              <a:blipFill>
                <a:blip r:embed="rId3"/>
                <a:stretch>
                  <a:fillRect b="-806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56E521F8-B472-50D2-D014-FB0DE3DFBC4F}"/>
                  </a:ext>
                </a:extLst>
              </p:cNvPr>
              <p:cNvSpPr txBox="1"/>
              <p:nvPr/>
            </p:nvSpPr>
            <p:spPr>
              <a:xfrm>
                <a:off x="1257300" y="1328737"/>
                <a:ext cx="3457576" cy="77790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b="0" i="1" dirty="0"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𝑝</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9" name="TextBox 8">
                <a:extLst>
                  <a:ext uri="{FF2B5EF4-FFF2-40B4-BE49-F238E27FC236}">
                    <a16:creationId xmlns:a16="http://schemas.microsoft.com/office/drawing/2014/main" id="{56E521F8-B472-50D2-D014-FB0DE3DFBC4F}"/>
                  </a:ext>
                </a:extLst>
              </p:cNvPr>
              <p:cNvSpPr txBox="1">
                <a:spLocks noRot="1" noChangeAspect="1" noMove="1" noResize="1" noEditPoints="1" noAdjustHandles="1" noChangeArrowheads="1" noChangeShapeType="1" noTextEdit="1"/>
              </p:cNvSpPr>
              <p:nvPr/>
            </p:nvSpPr>
            <p:spPr>
              <a:xfrm>
                <a:off x="1257300" y="1328737"/>
                <a:ext cx="3457576" cy="777905"/>
              </a:xfrm>
              <a:prstGeom prst="rect">
                <a:avLst/>
              </a:prstGeom>
              <a:blipFill>
                <a:blip r:embed="rId4"/>
                <a:stretch>
                  <a:fillRect b="-11111"/>
                </a:stretch>
              </a:blipFill>
            </p:spPr>
            <p:txBody>
              <a:bodyPr/>
              <a:lstStyle/>
              <a:p>
                <a:r>
                  <a:rPr lang="en-US">
                    <a:noFill/>
                  </a:rPr>
                  <a:t> </a:t>
                </a:r>
              </a:p>
            </p:txBody>
          </p:sp>
        </mc:Fallback>
      </mc:AlternateContent>
    </p:spTree>
    <p:extLst>
      <p:ext uri="{BB962C8B-B14F-4D97-AF65-F5344CB8AC3E}">
        <p14:creationId xmlns:p14="http://schemas.microsoft.com/office/powerpoint/2010/main" val="28264085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CF52B69-1DA9-5149-ABAD-E25FF8911D35}"/>
              </a:ext>
            </a:extLst>
          </p:cNvPr>
          <p:cNvSpPr>
            <a:spLocks noGrp="1"/>
          </p:cNvSpPr>
          <p:nvPr>
            <p:ph type="ftr" sz="quarter" idx="11"/>
          </p:nvPr>
        </p:nvSpPr>
        <p:spPr/>
        <p:txBody>
          <a:bodyPr/>
          <a:lstStyle/>
          <a:p>
            <a:r>
              <a:rPr lang="en-US"/>
              <a:t>S.W. Powell: Cloudy Updraft Accelerations</a:t>
            </a:r>
          </a:p>
        </p:txBody>
      </p:sp>
      <p:sp>
        <p:nvSpPr>
          <p:cNvPr id="3" name="Slide Number Placeholder 2">
            <a:extLst>
              <a:ext uri="{FF2B5EF4-FFF2-40B4-BE49-F238E27FC236}">
                <a16:creationId xmlns:a16="http://schemas.microsoft.com/office/drawing/2014/main" id="{5ACBFDF9-33B8-6942-8423-0BEDC9D14335}"/>
              </a:ext>
            </a:extLst>
          </p:cNvPr>
          <p:cNvSpPr>
            <a:spLocks noGrp="1"/>
          </p:cNvSpPr>
          <p:nvPr>
            <p:ph type="sldNum" sz="quarter" idx="12"/>
          </p:nvPr>
        </p:nvSpPr>
        <p:spPr/>
        <p:txBody>
          <a:bodyPr/>
          <a:lstStyle/>
          <a:p>
            <a:fld id="{ECE19DF4-9C98-0D4E-99E6-AE80CBE5A40E}" type="slidenum">
              <a:rPr lang="en-US" smtClean="0"/>
              <a:t>32</a:t>
            </a:fld>
            <a:endParaRPr lang="en-US"/>
          </a:p>
        </p:txBody>
      </p:sp>
      <p:sp>
        <p:nvSpPr>
          <p:cNvPr id="4" name="TextBox 3">
            <a:extLst>
              <a:ext uri="{FF2B5EF4-FFF2-40B4-BE49-F238E27FC236}">
                <a16:creationId xmlns:a16="http://schemas.microsoft.com/office/drawing/2014/main" id="{BF8C18C3-579E-F64C-9786-F4B4B3843F3B}"/>
              </a:ext>
            </a:extLst>
          </p:cNvPr>
          <p:cNvSpPr txBox="1"/>
          <p:nvPr/>
        </p:nvSpPr>
        <p:spPr>
          <a:xfrm>
            <a:off x="428626" y="414338"/>
            <a:ext cx="4743450" cy="400110"/>
          </a:xfrm>
          <a:prstGeom prst="rect">
            <a:avLst/>
          </a:prstGeom>
          <a:noFill/>
        </p:spPr>
        <p:txBody>
          <a:bodyPr wrap="square" rtlCol="0">
            <a:spAutoFit/>
          </a:bodyPr>
          <a:lstStyle/>
          <a:p>
            <a:r>
              <a:rPr lang="en-US" sz="2000" dirty="0">
                <a:solidFill>
                  <a:schemeClr val="bg1"/>
                </a:solidFill>
                <a:latin typeface="MgOpen Cosmetica" panose="020B0500000300020003" pitchFamily="34" charset="0"/>
              </a:rPr>
              <a:t>Vertical Momentum Equation</a:t>
            </a:r>
          </a:p>
        </p:txBody>
      </p:sp>
      <p:sp>
        <p:nvSpPr>
          <p:cNvPr id="6" name="Right Brace 5">
            <a:extLst>
              <a:ext uri="{FF2B5EF4-FFF2-40B4-BE49-F238E27FC236}">
                <a16:creationId xmlns:a16="http://schemas.microsoft.com/office/drawing/2014/main" id="{E9D9B95B-D72D-F351-76E3-D33B2963FDD8}"/>
              </a:ext>
            </a:extLst>
          </p:cNvPr>
          <p:cNvSpPr/>
          <p:nvPr/>
        </p:nvSpPr>
        <p:spPr>
          <a:xfrm rot="16200000">
            <a:off x="2807745" y="2093806"/>
            <a:ext cx="763793" cy="1054249"/>
          </a:xfrm>
          <a:prstGeom prst="rightBrace">
            <a:avLst/>
          </a:pr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5580C326-FC8C-4726-9DD6-1D553ED2C874}"/>
                  </a:ext>
                </a:extLst>
              </p:cNvPr>
              <p:cNvSpPr txBox="1"/>
              <p:nvPr/>
            </p:nvSpPr>
            <p:spPr>
              <a:xfrm>
                <a:off x="947126" y="3135218"/>
                <a:ext cx="3993665" cy="80002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i="1" dirty="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bSup>
                            <m:sSubSupPr>
                              <m:ctrlPr>
                                <a:rPr lang="en-US" sz="2400" b="0" i="1" smtClean="0">
                                  <a:solidFill>
                                    <a:schemeClr val="bg1"/>
                                  </a:solidFill>
                                  <a:latin typeface="Cambria Math" panose="02040503050406030204" pitchFamily="18" charset="0"/>
                                  <a:ea typeface="Cambria Math" panose="02040503050406030204" pitchFamily="18" charset="0"/>
                                </a:rPr>
                              </m:ctrlPr>
                            </m:sSubSupPr>
                            <m:e>
                              <m:r>
                                <a:rPr lang="en-US" sz="2400" b="0" i="1" smtClean="0">
                                  <a:solidFill>
                                    <a:schemeClr val="bg1"/>
                                  </a:solidFill>
                                  <a:latin typeface="Cambria Math" panose="02040503050406030204" pitchFamily="18" charset="0"/>
                                  <a:ea typeface="Cambria Math" panose="02040503050406030204" pitchFamily="18" charset="0"/>
                                </a:rPr>
                                <m:t>𝑝</m:t>
                              </m:r>
                            </m:e>
                            <m:sub>
                              <m:r>
                                <a:rPr lang="en-US" sz="2400" b="0" i="1" smtClean="0">
                                  <a:solidFill>
                                    <a:schemeClr val="bg1"/>
                                  </a:solidFill>
                                  <a:latin typeface="Cambria Math" panose="02040503050406030204" pitchFamily="18" charset="0"/>
                                  <a:ea typeface="Cambria Math" panose="02040503050406030204" pitchFamily="18" charset="0"/>
                                </a:rPr>
                                <m:t>𝐷</m:t>
                              </m:r>
                            </m:sub>
                            <m:sup>
                              <m:r>
                                <a:rPr lang="en-US" sz="2400" i="1">
                                  <a:solidFill>
                                    <a:schemeClr val="bg1"/>
                                  </a:solidFill>
                                  <a:latin typeface="Cambria Math" panose="02040503050406030204" pitchFamily="18" charset="0"/>
                                  <a:ea typeface="Cambria Math" panose="02040503050406030204" pitchFamily="18" charset="0"/>
                                </a:rPr>
                                <m:t>′</m:t>
                              </m:r>
                            </m:sup>
                          </m:sSub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i="1">
                          <a:solidFill>
                            <a:schemeClr val="bg1"/>
                          </a:solidFill>
                          <a:latin typeface="Cambria Math" panose="02040503050406030204" pitchFamily="18" charset="0"/>
                        </a:rPr>
                        <m:t>−</m:t>
                      </m:r>
                      <m:f>
                        <m:fPr>
                          <m:ctrlPr>
                            <a:rPr lang="en-US" sz="2400" i="1">
                              <a:solidFill>
                                <a:schemeClr val="bg1"/>
                              </a:solidFill>
                              <a:latin typeface="Cambria Math" panose="02040503050406030204" pitchFamily="18" charset="0"/>
                            </a:rPr>
                          </m:ctrlPr>
                        </m:fPr>
                        <m:num>
                          <m:r>
                            <a:rPr lang="en-US" sz="2400" i="1">
                              <a:solidFill>
                                <a:schemeClr val="bg1"/>
                              </a:solidFill>
                              <a:latin typeface="Cambria Math" panose="02040503050406030204" pitchFamily="18" charset="0"/>
                            </a:rPr>
                            <m:t>1</m:t>
                          </m:r>
                        </m:num>
                        <m:den>
                          <m:r>
                            <a:rPr lang="en-US" sz="2400" i="1">
                              <a:solidFill>
                                <a:schemeClr val="bg1"/>
                              </a:solidFill>
                              <a:latin typeface="Cambria Math" panose="02040503050406030204" pitchFamily="18" charset="0"/>
                              <a:ea typeface="Cambria Math" panose="02040503050406030204" pitchFamily="18" charset="0"/>
                            </a:rPr>
                            <m:t>𝜌</m:t>
                          </m:r>
                        </m:den>
                      </m:f>
                      <m:f>
                        <m:fPr>
                          <m:ctrlPr>
                            <a:rPr lang="en-US" sz="2400" i="1">
                              <a:solidFill>
                                <a:schemeClr val="bg1"/>
                              </a:solidFill>
                              <a:latin typeface="Cambria Math" panose="02040503050406030204" pitchFamily="18" charset="0"/>
                            </a:rPr>
                          </m:ctrlPr>
                        </m:fPr>
                        <m:num>
                          <m:r>
                            <a:rPr lang="en-US" sz="2400" i="1">
                              <a:solidFill>
                                <a:schemeClr val="bg1"/>
                              </a:solidFill>
                              <a:latin typeface="Cambria Math" panose="02040503050406030204" pitchFamily="18" charset="0"/>
                              <a:ea typeface="Cambria Math" panose="02040503050406030204" pitchFamily="18" charset="0"/>
                            </a:rPr>
                            <m:t>𝜕</m:t>
                          </m:r>
                          <m:sSubSup>
                            <m:sSubSupPr>
                              <m:ctrlPr>
                                <a:rPr lang="en-US" sz="2400" i="1">
                                  <a:solidFill>
                                    <a:schemeClr val="bg1"/>
                                  </a:solidFill>
                                  <a:latin typeface="Cambria Math" panose="02040503050406030204" pitchFamily="18" charset="0"/>
                                  <a:ea typeface="Cambria Math" panose="02040503050406030204" pitchFamily="18" charset="0"/>
                                </a:rPr>
                              </m:ctrlPr>
                            </m:sSubSupPr>
                            <m:e>
                              <m:r>
                                <a:rPr lang="en-US" sz="2400" i="1">
                                  <a:solidFill>
                                    <a:schemeClr val="bg1"/>
                                  </a:solidFill>
                                  <a:latin typeface="Cambria Math" panose="02040503050406030204" pitchFamily="18" charset="0"/>
                                  <a:ea typeface="Cambria Math" panose="02040503050406030204" pitchFamily="18" charset="0"/>
                                </a:rPr>
                                <m:t>𝑝</m:t>
                              </m:r>
                            </m:e>
                            <m:sub>
                              <m:r>
                                <a:rPr lang="en-US" sz="2400" b="0" i="1" smtClean="0">
                                  <a:solidFill>
                                    <a:schemeClr val="bg1"/>
                                  </a:solidFill>
                                  <a:latin typeface="Cambria Math" panose="02040503050406030204" pitchFamily="18" charset="0"/>
                                  <a:ea typeface="Cambria Math" panose="02040503050406030204" pitchFamily="18" charset="0"/>
                                </a:rPr>
                                <m:t>𝐵</m:t>
                              </m:r>
                            </m:sub>
                            <m:sup>
                              <m:r>
                                <a:rPr lang="en-US" sz="2400" i="1">
                                  <a:solidFill>
                                    <a:schemeClr val="bg1"/>
                                  </a:solidFill>
                                  <a:latin typeface="Cambria Math" panose="02040503050406030204" pitchFamily="18" charset="0"/>
                                  <a:ea typeface="Cambria Math" panose="02040503050406030204" pitchFamily="18" charset="0"/>
                                </a:rPr>
                                <m:t>′</m:t>
                              </m:r>
                            </m:sup>
                          </m:sSubSup>
                        </m:num>
                        <m:den>
                          <m:r>
                            <a:rPr lang="en-US" sz="2400" i="1">
                              <a:solidFill>
                                <a:schemeClr val="bg1"/>
                              </a:solidFill>
                              <a:latin typeface="Cambria Math" panose="02040503050406030204" pitchFamily="18" charset="0"/>
                              <a:ea typeface="Cambria Math" panose="02040503050406030204" pitchFamily="18" charset="0"/>
                            </a:rPr>
                            <m:t>𝜕</m:t>
                          </m:r>
                          <m:r>
                            <a:rPr lang="en-US" sz="2400" i="1">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7" name="TextBox 6">
                <a:extLst>
                  <a:ext uri="{FF2B5EF4-FFF2-40B4-BE49-F238E27FC236}">
                    <a16:creationId xmlns:a16="http://schemas.microsoft.com/office/drawing/2014/main" id="{5580C326-FC8C-4726-9DD6-1D553ED2C874}"/>
                  </a:ext>
                </a:extLst>
              </p:cNvPr>
              <p:cNvSpPr txBox="1">
                <a:spLocks noRot="1" noChangeAspect="1" noMove="1" noResize="1" noEditPoints="1" noAdjustHandles="1" noChangeArrowheads="1" noChangeShapeType="1" noTextEdit="1"/>
              </p:cNvSpPr>
              <p:nvPr/>
            </p:nvSpPr>
            <p:spPr>
              <a:xfrm>
                <a:off x="947126" y="3135218"/>
                <a:ext cx="3993665" cy="800027"/>
              </a:xfrm>
              <a:prstGeom prst="rect">
                <a:avLst/>
              </a:prstGeom>
              <a:blipFill>
                <a:blip r:embed="rId2"/>
                <a:stretch>
                  <a:fillRect b="-9231"/>
                </a:stretch>
              </a:blipFill>
            </p:spPr>
            <p:txBody>
              <a:bodyPr/>
              <a:lstStyle/>
              <a:p>
                <a:r>
                  <a:rPr lang="en-US">
                    <a:noFill/>
                  </a:rPr>
                  <a:t> </a:t>
                </a:r>
              </a:p>
            </p:txBody>
          </p:sp>
        </mc:Fallback>
      </mc:AlternateContent>
      <p:cxnSp>
        <p:nvCxnSpPr>
          <p:cNvPr id="22" name="Straight Arrow Connector 21">
            <a:extLst>
              <a:ext uri="{FF2B5EF4-FFF2-40B4-BE49-F238E27FC236}">
                <a16:creationId xmlns:a16="http://schemas.microsoft.com/office/drawing/2014/main" id="{8450AD2C-4CDD-AC51-3792-3E8F153B1E98}"/>
              </a:ext>
            </a:extLst>
          </p:cNvPr>
          <p:cNvCxnSpPr>
            <a:cxnSpLocks/>
          </p:cNvCxnSpPr>
          <p:nvPr/>
        </p:nvCxnSpPr>
        <p:spPr>
          <a:xfrm flipH="1" flipV="1">
            <a:off x="4280871" y="1973264"/>
            <a:ext cx="657225" cy="53691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3ADF9D2-27E5-F1CF-FFC7-1EC735560959}"/>
              </a:ext>
            </a:extLst>
          </p:cNvPr>
          <p:cNvSpPr txBox="1"/>
          <p:nvPr/>
        </p:nvSpPr>
        <p:spPr>
          <a:xfrm>
            <a:off x="4518996" y="2552455"/>
            <a:ext cx="1862138" cy="646331"/>
          </a:xfrm>
          <a:prstGeom prst="rect">
            <a:avLst/>
          </a:prstGeom>
          <a:noFill/>
        </p:spPr>
        <p:txBody>
          <a:bodyPr wrap="square" rtlCol="0">
            <a:spAutoFit/>
          </a:bodyPr>
          <a:lstStyle/>
          <a:p>
            <a:r>
              <a:rPr lang="en-US" dirty="0">
                <a:solidFill>
                  <a:schemeClr val="bg1"/>
                </a:solidFill>
                <a:latin typeface="MgOpen Cosmetica" panose="020B0500000300020003" pitchFamily="34" charset="0"/>
              </a:rPr>
              <a:t>Archimedean buoyancy</a:t>
            </a: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2170A99A-9675-BED2-C714-B30FD306C7EB}"/>
                  </a:ext>
                </a:extLst>
              </p:cNvPr>
              <p:cNvSpPr txBox="1"/>
              <p:nvPr/>
            </p:nvSpPr>
            <p:spPr>
              <a:xfrm>
                <a:off x="5851577" y="2510181"/>
                <a:ext cx="4749187" cy="76745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solidFill>
                            <a:schemeClr val="bg1"/>
                          </a:solidFill>
                          <a:latin typeface="Cambria Math" panose="02040503050406030204" pitchFamily="18" charset="0"/>
                        </a:rPr>
                        <m:t>𝐵</m:t>
                      </m:r>
                      <m:r>
                        <a:rPr lang="en-US" sz="2400" b="0" i="1" smtClean="0">
                          <a:solidFill>
                            <a:schemeClr val="bg1"/>
                          </a:solidFill>
                          <a:latin typeface="Cambria Math" panose="02040503050406030204" pitchFamily="18" charset="0"/>
                          <a:ea typeface="Cambria Math" panose="02040503050406030204" pitchFamily="18" charset="0"/>
                        </a:rPr>
                        <m:t>≈</m:t>
                      </m:r>
                      <m:f>
                        <m:fPr>
                          <m:ctrlPr>
                            <a:rPr lang="en-US" sz="2400" b="0" i="1" smtClean="0">
                              <a:solidFill>
                                <a:schemeClr val="bg1"/>
                              </a:solidFill>
                              <a:latin typeface="Cambria Math" panose="02040503050406030204" pitchFamily="18" charset="0"/>
                              <a:ea typeface="Cambria Math" panose="02040503050406030204" pitchFamily="18" charset="0"/>
                            </a:rPr>
                          </m:ctrlPr>
                        </m:fPr>
                        <m:num>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𝜃</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𝜃</m:t>
                              </m:r>
                            </m:e>
                            <m:sub>
                              <m:r>
                                <a:rPr lang="en-US" sz="2400" b="0" i="1" smtClean="0">
                                  <a:solidFill>
                                    <a:schemeClr val="bg1"/>
                                  </a:solidFill>
                                  <a:latin typeface="Cambria Math" panose="02040503050406030204" pitchFamily="18" charset="0"/>
                                  <a:ea typeface="Cambria Math" panose="02040503050406030204" pitchFamily="18" charset="0"/>
                                </a:rPr>
                                <m:t>0</m:t>
                              </m:r>
                            </m:sub>
                          </m:sSub>
                        </m:den>
                      </m:f>
                      <m:r>
                        <a:rPr lang="en-US" sz="2400" b="0" i="1" smtClean="0">
                          <a:solidFill>
                            <a:schemeClr val="bg1"/>
                          </a:solidFill>
                          <a:latin typeface="Cambria Math" panose="02040503050406030204" pitchFamily="18" charset="0"/>
                          <a:ea typeface="Cambria Math" panose="02040503050406030204" pitchFamily="18" charset="0"/>
                        </a:rPr>
                        <m:t>+</m:t>
                      </m:r>
                      <m:d>
                        <m:dPr>
                          <m:ctrlPr>
                            <a:rPr lang="en-US" sz="2400" b="0" i="1" smtClean="0">
                              <a:solidFill>
                                <a:schemeClr val="bg1"/>
                              </a:solidFill>
                              <a:latin typeface="Cambria Math" panose="02040503050406030204" pitchFamily="18" charset="0"/>
                              <a:ea typeface="Cambria Math" panose="02040503050406030204" pitchFamily="18" charset="0"/>
                            </a:rPr>
                          </m:ctrlPr>
                        </m:dPr>
                        <m:e>
                          <m:f>
                            <m:fPr>
                              <m:ctrlPr>
                                <a:rPr lang="en-US" sz="2400" b="0" i="1" smtClean="0">
                                  <a:solidFill>
                                    <a:schemeClr val="bg1"/>
                                  </a:solidFill>
                                  <a:latin typeface="Cambria Math" panose="02040503050406030204" pitchFamily="18" charset="0"/>
                                  <a:ea typeface="Cambria Math" panose="02040503050406030204" pitchFamily="18" charset="0"/>
                                </a:rPr>
                              </m:ctrlPr>
                            </m:fPr>
                            <m:num>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𝑣</m:t>
                                  </m:r>
                                </m:sub>
                              </m:sSub>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𝑑</m:t>
                                  </m:r>
                                </m:sub>
                              </m:sSub>
                            </m:den>
                          </m:f>
                          <m:r>
                            <a:rPr lang="en-US" sz="2400" b="0" i="1" smtClean="0">
                              <a:solidFill>
                                <a:schemeClr val="bg1"/>
                              </a:solidFill>
                              <a:latin typeface="Cambria Math" panose="02040503050406030204" pitchFamily="18" charset="0"/>
                              <a:ea typeface="Cambria Math" panose="02040503050406030204" pitchFamily="18" charset="0"/>
                            </a:rPr>
                            <m:t>−1</m:t>
                          </m:r>
                        </m:e>
                      </m:d>
                      <m:sSubSup>
                        <m:sSubSupPr>
                          <m:ctrlPr>
                            <a:rPr lang="en-US" sz="2400" b="0" i="1" smtClean="0">
                              <a:solidFill>
                                <a:schemeClr val="bg1"/>
                              </a:solidFill>
                              <a:latin typeface="Cambria Math" panose="02040503050406030204" pitchFamily="18" charset="0"/>
                              <a:ea typeface="Cambria Math" panose="02040503050406030204" pitchFamily="18" charset="0"/>
                            </a:rPr>
                          </m:ctrlPr>
                        </m:sSubSup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𝑣</m:t>
                          </m:r>
                        </m:sub>
                        <m:sup>
                          <m:r>
                            <a:rPr lang="en-US" sz="2400" b="0" i="1" smtClean="0">
                              <a:solidFill>
                                <a:schemeClr val="bg1"/>
                              </a:solidFill>
                              <a:latin typeface="Cambria Math" panose="02040503050406030204" pitchFamily="18" charset="0"/>
                              <a:ea typeface="Cambria Math" panose="02040503050406030204" pitchFamily="18" charset="0"/>
                            </a:rPr>
                            <m:t>∗</m:t>
                          </m:r>
                        </m:sup>
                      </m:sSubSup>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𝑙𝑓</m:t>
                          </m:r>
                        </m:sub>
                      </m:sSub>
                    </m:oMath>
                  </m:oMathPara>
                </a14:m>
                <a:endParaRPr lang="en-US" sz="2400" dirty="0">
                  <a:solidFill>
                    <a:schemeClr val="bg1"/>
                  </a:solidFill>
                </a:endParaRPr>
              </a:p>
            </p:txBody>
          </p:sp>
        </mc:Choice>
        <mc:Fallback xmlns="">
          <p:sp>
            <p:nvSpPr>
              <p:cNvPr id="24" name="TextBox 23">
                <a:extLst>
                  <a:ext uri="{FF2B5EF4-FFF2-40B4-BE49-F238E27FC236}">
                    <a16:creationId xmlns:a16="http://schemas.microsoft.com/office/drawing/2014/main" id="{2170A99A-9675-BED2-C714-B30FD306C7EB}"/>
                  </a:ext>
                </a:extLst>
              </p:cNvPr>
              <p:cNvSpPr txBox="1">
                <a:spLocks noRot="1" noChangeAspect="1" noMove="1" noResize="1" noEditPoints="1" noAdjustHandles="1" noChangeArrowheads="1" noChangeShapeType="1" noTextEdit="1"/>
              </p:cNvSpPr>
              <p:nvPr/>
            </p:nvSpPr>
            <p:spPr>
              <a:xfrm>
                <a:off x="5851577" y="2510181"/>
                <a:ext cx="4749187" cy="767454"/>
              </a:xfrm>
              <a:prstGeom prst="rect">
                <a:avLst/>
              </a:prstGeom>
              <a:blipFill>
                <a:blip r:embed="rId4"/>
                <a:stretch>
                  <a:fillRect b="-806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B47BCCF-E068-1D39-4295-1E5E49EE248D}"/>
                  </a:ext>
                </a:extLst>
              </p:cNvPr>
              <p:cNvSpPr txBox="1"/>
              <p:nvPr/>
            </p:nvSpPr>
            <p:spPr>
              <a:xfrm>
                <a:off x="1257300" y="1328737"/>
                <a:ext cx="3457576" cy="77790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b="0" i="1" dirty="0"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𝑝</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8" name="TextBox 7">
                <a:extLst>
                  <a:ext uri="{FF2B5EF4-FFF2-40B4-BE49-F238E27FC236}">
                    <a16:creationId xmlns:a16="http://schemas.microsoft.com/office/drawing/2014/main" id="{4B47BCCF-E068-1D39-4295-1E5E49EE248D}"/>
                  </a:ext>
                </a:extLst>
              </p:cNvPr>
              <p:cNvSpPr txBox="1">
                <a:spLocks noRot="1" noChangeAspect="1" noMove="1" noResize="1" noEditPoints="1" noAdjustHandles="1" noChangeArrowheads="1" noChangeShapeType="1" noTextEdit="1"/>
              </p:cNvSpPr>
              <p:nvPr/>
            </p:nvSpPr>
            <p:spPr>
              <a:xfrm>
                <a:off x="1257300" y="1328737"/>
                <a:ext cx="3457576" cy="777905"/>
              </a:xfrm>
              <a:prstGeom prst="rect">
                <a:avLst/>
              </a:prstGeom>
              <a:blipFill>
                <a:blip r:embed="rId5"/>
                <a:stretch>
                  <a:fillRect b="-11111"/>
                </a:stretch>
              </a:blipFill>
            </p:spPr>
            <p:txBody>
              <a:bodyPr/>
              <a:lstStyle/>
              <a:p>
                <a:r>
                  <a:rPr lang="en-US">
                    <a:noFill/>
                  </a:rPr>
                  <a:t> </a:t>
                </a:r>
              </a:p>
            </p:txBody>
          </p:sp>
        </mc:Fallback>
      </mc:AlternateContent>
    </p:spTree>
    <p:extLst>
      <p:ext uri="{BB962C8B-B14F-4D97-AF65-F5344CB8AC3E}">
        <p14:creationId xmlns:p14="http://schemas.microsoft.com/office/powerpoint/2010/main" val="30932483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CF52B69-1DA9-5149-ABAD-E25FF8911D35}"/>
              </a:ext>
            </a:extLst>
          </p:cNvPr>
          <p:cNvSpPr>
            <a:spLocks noGrp="1"/>
          </p:cNvSpPr>
          <p:nvPr>
            <p:ph type="ftr" sz="quarter" idx="11"/>
          </p:nvPr>
        </p:nvSpPr>
        <p:spPr/>
        <p:txBody>
          <a:bodyPr/>
          <a:lstStyle/>
          <a:p>
            <a:r>
              <a:rPr lang="en-US"/>
              <a:t>S.W. Powell: Cloudy Updraft Accelerations</a:t>
            </a:r>
          </a:p>
        </p:txBody>
      </p:sp>
      <p:sp>
        <p:nvSpPr>
          <p:cNvPr id="3" name="Slide Number Placeholder 2">
            <a:extLst>
              <a:ext uri="{FF2B5EF4-FFF2-40B4-BE49-F238E27FC236}">
                <a16:creationId xmlns:a16="http://schemas.microsoft.com/office/drawing/2014/main" id="{5ACBFDF9-33B8-6942-8423-0BEDC9D14335}"/>
              </a:ext>
            </a:extLst>
          </p:cNvPr>
          <p:cNvSpPr>
            <a:spLocks noGrp="1"/>
          </p:cNvSpPr>
          <p:nvPr>
            <p:ph type="sldNum" sz="quarter" idx="12"/>
          </p:nvPr>
        </p:nvSpPr>
        <p:spPr/>
        <p:txBody>
          <a:bodyPr/>
          <a:lstStyle/>
          <a:p>
            <a:fld id="{ECE19DF4-9C98-0D4E-99E6-AE80CBE5A40E}" type="slidenum">
              <a:rPr lang="en-US" smtClean="0"/>
              <a:t>33</a:t>
            </a:fld>
            <a:endParaRPr lang="en-US"/>
          </a:p>
        </p:txBody>
      </p:sp>
      <p:sp>
        <p:nvSpPr>
          <p:cNvPr id="4" name="TextBox 3">
            <a:extLst>
              <a:ext uri="{FF2B5EF4-FFF2-40B4-BE49-F238E27FC236}">
                <a16:creationId xmlns:a16="http://schemas.microsoft.com/office/drawing/2014/main" id="{BF8C18C3-579E-F64C-9786-F4B4B3843F3B}"/>
              </a:ext>
            </a:extLst>
          </p:cNvPr>
          <p:cNvSpPr txBox="1"/>
          <p:nvPr/>
        </p:nvSpPr>
        <p:spPr>
          <a:xfrm>
            <a:off x="428626" y="414338"/>
            <a:ext cx="4743450" cy="400110"/>
          </a:xfrm>
          <a:prstGeom prst="rect">
            <a:avLst/>
          </a:prstGeom>
          <a:noFill/>
        </p:spPr>
        <p:txBody>
          <a:bodyPr wrap="square" rtlCol="0">
            <a:spAutoFit/>
          </a:bodyPr>
          <a:lstStyle/>
          <a:p>
            <a:r>
              <a:rPr lang="en-US" sz="2000" dirty="0">
                <a:solidFill>
                  <a:schemeClr val="bg1"/>
                </a:solidFill>
                <a:latin typeface="MgOpen Cosmetica" panose="020B0500000300020003" pitchFamily="34" charset="0"/>
              </a:rPr>
              <a:t>Vertical Momentum Equation</a:t>
            </a:r>
          </a:p>
        </p:txBody>
      </p:sp>
      <p:sp>
        <p:nvSpPr>
          <p:cNvPr id="6" name="Right Brace 5">
            <a:extLst>
              <a:ext uri="{FF2B5EF4-FFF2-40B4-BE49-F238E27FC236}">
                <a16:creationId xmlns:a16="http://schemas.microsoft.com/office/drawing/2014/main" id="{E9D9B95B-D72D-F351-76E3-D33B2963FDD8}"/>
              </a:ext>
            </a:extLst>
          </p:cNvPr>
          <p:cNvSpPr/>
          <p:nvPr/>
        </p:nvSpPr>
        <p:spPr>
          <a:xfrm rot="16200000">
            <a:off x="2807745" y="2093806"/>
            <a:ext cx="763793" cy="1054249"/>
          </a:xfrm>
          <a:prstGeom prst="rightBrace">
            <a:avLst/>
          </a:pr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5580C326-FC8C-4726-9DD6-1D553ED2C874}"/>
                  </a:ext>
                </a:extLst>
              </p:cNvPr>
              <p:cNvSpPr txBox="1"/>
              <p:nvPr/>
            </p:nvSpPr>
            <p:spPr>
              <a:xfrm>
                <a:off x="947126" y="3135218"/>
                <a:ext cx="3993665" cy="80002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i="1" dirty="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bSup>
                            <m:sSubSupPr>
                              <m:ctrlPr>
                                <a:rPr lang="en-US" sz="2400" b="0" i="1" smtClean="0">
                                  <a:solidFill>
                                    <a:schemeClr val="bg1"/>
                                  </a:solidFill>
                                  <a:latin typeface="Cambria Math" panose="02040503050406030204" pitchFamily="18" charset="0"/>
                                  <a:ea typeface="Cambria Math" panose="02040503050406030204" pitchFamily="18" charset="0"/>
                                </a:rPr>
                              </m:ctrlPr>
                            </m:sSubSupPr>
                            <m:e>
                              <m:r>
                                <a:rPr lang="en-US" sz="2400" b="0" i="1" smtClean="0">
                                  <a:solidFill>
                                    <a:schemeClr val="bg1"/>
                                  </a:solidFill>
                                  <a:latin typeface="Cambria Math" panose="02040503050406030204" pitchFamily="18" charset="0"/>
                                  <a:ea typeface="Cambria Math" panose="02040503050406030204" pitchFamily="18" charset="0"/>
                                </a:rPr>
                                <m:t>𝑝</m:t>
                              </m:r>
                            </m:e>
                            <m:sub>
                              <m:r>
                                <a:rPr lang="en-US" sz="2400" b="0" i="1" smtClean="0">
                                  <a:solidFill>
                                    <a:schemeClr val="bg1"/>
                                  </a:solidFill>
                                  <a:latin typeface="Cambria Math" panose="02040503050406030204" pitchFamily="18" charset="0"/>
                                  <a:ea typeface="Cambria Math" panose="02040503050406030204" pitchFamily="18" charset="0"/>
                                </a:rPr>
                                <m:t>𝐷</m:t>
                              </m:r>
                            </m:sub>
                            <m:sup>
                              <m:r>
                                <a:rPr lang="en-US" sz="2400" i="1">
                                  <a:solidFill>
                                    <a:schemeClr val="bg1"/>
                                  </a:solidFill>
                                  <a:latin typeface="Cambria Math" panose="02040503050406030204" pitchFamily="18" charset="0"/>
                                  <a:ea typeface="Cambria Math" panose="02040503050406030204" pitchFamily="18" charset="0"/>
                                </a:rPr>
                                <m:t>′</m:t>
                              </m:r>
                            </m:sup>
                          </m:sSub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i="1">
                          <a:solidFill>
                            <a:schemeClr val="bg1"/>
                          </a:solidFill>
                          <a:latin typeface="Cambria Math" panose="02040503050406030204" pitchFamily="18" charset="0"/>
                        </a:rPr>
                        <m:t>−</m:t>
                      </m:r>
                      <m:f>
                        <m:fPr>
                          <m:ctrlPr>
                            <a:rPr lang="en-US" sz="2400" i="1">
                              <a:solidFill>
                                <a:schemeClr val="bg1"/>
                              </a:solidFill>
                              <a:latin typeface="Cambria Math" panose="02040503050406030204" pitchFamily="18" charset="0"/>
                            </a:rPr>
                          </m:ctrlPr>
                        </m:fPr>
                        <m:num>
                          <m:r>
                            <a:rPr lang="en-US" sz="2400" i="1">
                              <a:solidFill>
                                <a:schemeClr val="bg1"/>
                              </a:solidFill>
                              <a:latin typeface="Cambria Math" panose="02040503050406030204" pitchFamily="18" charset="0"/>
                            </a:rPr>
                            <m:t>1</m:t>
                          </m:r>
                        </m:num>
                        <m:den>
                          <m:r>
                            <a:rPr lang="en-US" sz="2400" i="1">
                              <a:solidFill>
                                <a:schemeClr val="bg1"/>
                              </a:solidFill>
                              <a:latin typeface="Cambria Math" panose="02040503050406030204" pitchFamily="18" charset="0"/>
                              <a:ea typeface="Cambria Math" panose="02040503050406030204" pitchFamily="18" charset="0"/>
                            </a:rPr>
                            <m:t>𝜌</m:t>
                          </m:r>
                        </m:den>
                      </m:f>
                      <m:f>
                        <m:fPr>
                          <m:ctrlPr>
                            <a:rPr lang="en-US" sz="2400" i="1">
                              <a:solidFill>
                                <a:schemeClr val="bg1"/>
                              </a:solidFill>
                              <a:latin typeface="Cambria Math" panose="02040503050406030204" pitchFamily="18" charset="0"/>
                            </a:rPr>
                          </m:ctrlPr>
                        </m:fPr>
                        <m:num>
                          <m:r>
                            <a:rPr lang="en-US" sz="2400" i="1">
                              <a:solidFill>
                                <a:schemeClr val="bg1"/>
                              </a:solidFill>
                              <a:latin typeface="Cambria Math" panose="02040503050406030204" pitchFamily="18" charset="0"/>
                              <a:ea typeface="Cambria Math" panose="02040503050406030204" pitchFamily="18" charset="0"/>
                            </a:rPr>
                            <m:t>𝜕</m:t>
                          </m:r>
                          <m:sSubSup>
                            <m:sSubSupPr>
                              <m:ctrlPr>
                                <a:rPr lang="en-US" sz="2400" i="1">
                                  <a:solidFill>
                                    <a:schemeClr val="bg1"/>
                                  </a:solidFill>
                                  <a:latin typeface="Cambria Math" panose="02040503050406030204" pitchFamily="18" charset="0"/>
                                  <a:ea typeface="Cambria Math" panose="02040503050406030204" pitchFamily="18" charset="0"/>
                                </a:rPr>
                              </m:ctrlPr>
                            </m:sSubSupPr>
                            <m:e>
                              <m:r>
                                <a:rPr lang="en-US" sz="2400" i="1">
                                  <a:solidFill>
                                    <a:schemeClr val="bg1"/>
                                  </a:solidFill>
                                  <a:latin typeface="Cambria Math" panose="02040503050406030204" pitchFamily="18" charset="0"/>
                                  <a:ea typeface="Cambria Math" panose="02040503050406030204" pitchFamily="18" charset="0"/>
                                </a:rPr>
                                <m:t>𝑝</m:t>
                              </m:r>
                            </m:e>
                            <m:sub>
                              <m:r>
                                <a:rPr lang="en-US" sz="2400" b="0" i="1" smtClean="0">
                                  <a:solidFill>
                                    <a:schemeClr val="bg1"/>
                                  </a:solidFill>
                                  <a:latin typeface="Cambria Math" panose="02040503050406030204" pitchFamily="18" charset="0"/>
                                  <a:ea typeface="Cambria Math" panose="02040503050406030204" pitchFamily="18" charset="0"/>
                                </a:rPr>
                                <m:t>𝐵</m:t>
                              </m:r>
                            </m:sub>
                            <m:sup>
                              <m:r>
                                <a:rPr lang="en-US" sz="2400" i="1">
                                  <a:solidFill>
                                    <a:schemeClr val="bg1"/>
                                  </a:solidFill>
                                  <a:latin typeface="Cambria Math" panose="02040503050406030204" pitchFamily="18" charset="0"/>
                                  <a:ea typeface="Cambria Math" panose="02040503050406030204" pitchFamily="18" charset="0"/>
                                </a:rPr>
                                <m:t>′</m:t>
                              </m:r>
                            </m:sup>
                          </m:sSubSup>
                        </m:num>
                        <m:den>
                          <m:r>
                            <a:rPr lang="en-US" sz="2400" i="1">
                              <a:solidFill>
                                <a:schemeClr val="bg1"/>
                              </a:solidFill>
                              <a:latin typeface="Cambria Math" panose="02040503050406030204" pitchFamily="18" charset="0"/>
                              <a:ea typeface="Cambria Math" panose="02040503050406030204" pitchFamily="18" charset="0"/>
                            </a:rPr>
                            <m:t>𝜕</m:t>
                          </m:r>
                          <m:r>
                            <a:rPr lang="en-US" sz="2400" i="1">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7" name="TextBox 6">
                <a:extLst>
                  <a:ext uri="{FF2B5EF4-FFF2-40B4-BE49-F238E27FC236}">
                    <a16:creationId xmlns:a16="http://schemas.microsoft.com/office/drawing/2014/main" id="{5580C326-FC8C-4726-9DD6-1D553ED2C874}"/>
                  </a:ext>
                </a:extLst>
              </p:cNvPr>
              <p:cNvSpPr txBox="1">
                <a:spLocks noRot="1" noChangeAspect="1" noMove="1" noResize="1" noEditPoints="1" noAdjustHandles="1" noChangeArrowheads="1" noChangeShapeType="1" noTextEdit="1"/>
              </p:cNvSpPr>
              <p:nvPr/>
            </p:nvSpPr>
            <p:spPr>
              <a:xfrm>
                <a:off x="947126" y="3135218"/>
                <a:ext cx="3993665" cy="800027"/>
              </a:xfrm>
              <a:prstGeom prst="rect">
                <a:avLst/>
              </a:prstGeom>
              <a:blipFill>
                <a:blip r:embed="rId2"/>
                <a:stretch>
                  <a:fillRect b="-9231"/>
                </a:stretch>
              </a:blipFill>
            </p:spPr>
            <p:txBody>
              <a:bodyPr/>
              <a:lstStyle/>
              <a:p>
                <a:r>
                  <a:rPr lang="en-US">
                    <a:noFill/>
                  </a:rPr>
                  <a:t> </a:t>
                </a:r>
              </a:p>
            </p:txBody>
          </p:sp>
        </mc:Fallback>
      </mc:AlternateContent>
      <p:cxnSp>
        <p:nvCxnSpPr>
          <p:cNvPr id="11" name="Straight Arrow Connector 10">
            <a:extLst>
              <a:ext uri="{FF2B5EF4-FFF2-40B4-BE49-F238E27FC236}">
                <a16:creationId xmlns:a16="http://schemas.microsoft.com/office/drawing/2014/main" id="{BA513541-1C77-9201-EE63-962779F8F0A2}"/>
              </a:ext>
            </a:extLst>
          </p:cNvPr>
          <p:cNvCxnSpPr>
            <a:cxnSpLocks/>
          </p:cNvCxnSpPr>
          <p:nvPr/>
        </p:nvCxnSpPr>
        <p:spPr>
          <a:xfrm flipH="1" flipV="1">
            <a:off x="2662517" y="4067636"/>
            <a:ext cx="328109" cy="884645"/>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8C2FEBD-1F62-00FF-27F0-1F5C4A4AD800}"/>
              </a:ext>
            </a:extLst>
          </p:cNvPr>
          <p:cNvSpPr txBox="1"/>
          <p:nvPr/>
        </p:nvSpPr>
        <p:spPr>
          <a:xfrm>
            <a:off x="2453148" y="5104589"/>
            <a:ext cx="1862138" cy="923330"/>
          </a:xfrm>
          <a:prstGeom prst="rect">
            <a:avLst/>
          </a:prstGeom>
          <a:noFill/>
        </p:spPr>
        <p:txBody>
          <a:bodyPr wrap="square" rtlCol="0">
            <a:spAutoFit/>
          </a:bodyPr>
          <a:lstStyle/>
          <a:p>
            <a:r>
              <a:rPr lang="en-US" dirty="0">
                <a:solidFill>
                  <a:schemeClr val="bg1"/>
                </a:solidFill>
                <a:latin typeface="MgOpen Cosmetica" panose="020B0500000300020003" pitchFamily="34" charset="0"/>
              </a:rPr>
              <a:t>Vertical Pressure Gradient Accelerations</a:t>
            </a:r>
          </a:p>
        </p:txBody>
      </p:sp>
      <p:cxnSp>
        <p:nvCxnSpPr>
          <p:cNvPr id="17" name="Straight Arrow Connector 16">
            <a:extLst>
              <a:ext uri="{FF2B5EF4-FFF2-40B4-BE49-F238E27FC236}">
                <a16:creationId xmlns:a16="http://schemas.microsoft.com/office/drawing/2014/main" id="{C414A5AD-26E8-490E-85F4-1CAE7A89E008}"/>
              </a:ext>
            </a:extLst>
          </p:cNvPr>
          <p:cNvCxnSpPr>
            <a:cxnSpLocks/>
          </p:cNvCxnSpPr>
          <p:nvPr/>
        </p:nvCxnSpPr>
        <p:spPr>
          <a:xfrm flipV="1">
            <a:off x="3384217" y="4031403"/>
            <a:ext cx="261571" cy="93241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792E846-D50F-A380-A280-50C0D4FCD136}"/>
              </a:ext>
            </a:extLst>
          </p:cNvPr>
          <p:cNvCxnSpPr>
            <a:cxnSpLocks/>
          </p:cNvCxnSpPr>
          <p:nvPr/>
        </p:nvCxnSpPr>
        <p:spPr>
          <a:xfrm flipH="1" flipV="1">
            <a:off x="4280871" y="1973264"/>
            <a:ext cx="657225" cy="53691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5502287-DBE5-9813-7B73-A0E36537AA69}"/>
              </a:ext>
            </a:extLst>
          </p:cNvPr>
          <p:cNvSpPr txBox="1"/>
          <p:nvPr/>
        </p:nvSpPr>
        <p:spPr>
          <a:xfrm>
            <a:off x="4518996" y="2552455"/>
            <a:ext cx="1862138" cy="646331"/>
          </a:xfrm>
          <a:prstGeom prst="rect">
            <a:avLst/>
          </a:prstGeom>
          <a:noFill/>
        </p:spPr>
        <p:txBody>
          <a:bodyPr wrap="square" rtlCol="0">
            <a:spAutoFit/>
          </a:bodyPr>
          <a:lstStyle/>
          <a:p>
            <a:r>
              <a:rPr lang="en-US" dirty="0">
                <a:solidFill>
                  <a:schemeClr val="bg1"/>
                </a:solidFill>
                <a:latin typeface="MgOpen Cosmetica" panose="020B0500000300020003" pitchFamily="34" charset="0"/>
              </a:rPr>
              <a:t>Archimedean buoyancy</a:t>
            </a:r>
          </a:p>
        </p:txBody>
      </p: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70E143E8-2F94-C468-C645-17D98AAF18D9}"/>
                  </a:ext>
                </a:extLst>
              </p:cNvPr>
              <p:cNvSpPr txBox="1"/>
              <p:nvPr/>
            </p:nvSpPr>
            <p:spPr>
              <a:xfrm>
                <a:off x="5851577" y="2510181"/>
                <a:ext cx="4749187" cy="76745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solidFill>
                            <a:schemeClr val="bg1"/>
                          </a:solidFill>
                          <a:latin typeface="Cambria Math" panose="02040503050406030204" pitchFamily="18" charset="0"/>
                        </a:rPr>
                        <m:t>𝐵</m:t>
                      </m:r>
                      <m:r>
                        <a:rPr lang="en-US" sz="2400" b="0" i="1" smtClean="0">
                          <a:solidFill>
                            <a:schemeClr val="bg1"/>
                          </a:solidFill>
                          <a:latin typeface="Cambria Math" panose="02040503050406030204" pitchFamily="18" charset="0"/>
                          <a:ea typeface="Cambria Math" panose="02040503050406030204" pitchFamily="18" charset="0"/>
                        </a:rPr>
                        <m:t>≈</m:t>
                      </m:r>
                      <m:f>
                        <m:fPr>
                          <m:ctrlPr>
                            <a:rPr lang="en-US" sz="2400" b="0" i="1" smtClean="0">
                              <a:solidFill>
                                <a:schemeClr val="bg1"/>
                              </a:solidFill>
                              <a:latin typeface="Cambria Math" panose="02040503050406030204" pitchFamily="18" charset="0"/>
                              <a:ea typeface="Cambria Math" panose="02040503050406030204" pitchFamily="18" charset="0"/>
                            </a:rPr>
                          </m:ctrlPr>
                        </m:fPr>
                        <m:num>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𝜃</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𝜃</m:t>
                              </m:r>
                            </m:e>
                            <m:sub>
                              <m:r>
                                <a:rPr lang="en-US" sz="2400" b="0" i="1" smtClean="0">
                                  <a:solidFill>
                                    <a:schemeClr val="bg1"/>
                                  </a:solidFill>
                                  <a:latin typeface="Cambria Math" panose="02040503050406030204" pitchFamily="18" charset="0"/>
                                  <a:ea typeface="Cambria Math" panose="02040503050406030204" pitchFamily="18" charset="0"/>
                                </a:rPr>
                                <m:t>0</m:t>
                              </m:r>
                            </m:sub>
                          </m:sSub>
                        </m:den>
                      </m:f>
                      <m:r>
                        <a:rPr lang="en-US" sz="2400" b="0" i="1" smtClean="0">
                          <a:solidFill>
                            <a:schemeClr val="bg1"/>
                          </a:solidFill>
                          <a:latin typeface="Cambria Math" panose="02040503050406030204" pitchFamily="18" charset="0"/>
                          <a:ea typeface="Cambria Math" panose="02040503050406030204" pitchFamily="18" charset="0"/>
                        </a:rPr>
                        <m:t>+</m:t>
                      </m:r>
                      <m:d>
                        <m:dPr>
                          <m:ctrlPr>
                            <a:rPr lang="en-US" sz="2400" b="0" i="1" smtClean="0">
                              <a:solidFill>
                                <a:schemeClr val="bg1"/>
                              </a:solidFill>
                              <a:latin typeface="Cambria Math" panose="02040503050406030204" pitchFamily="18" charset="0"/>
                              <a:ea typeface="Cambria Math" panose="02040503050406030204" pitchFamily="18" charset="0"/>
                            </a:rPr>
                          </m:ctrlPr>
                        </m:dPr>
                        <m:e>
                          <m:f>
                            <m:fPr>
                              <m:ctrlPr>
                                <a:rPr lang="en-US" sz="2400" b="0" i="1" smtClean="0">
                                  <a:solidFill>
                                    <a:schemeClr val="bg1"/>
                                  </a:solidFill>
                                  <a:latin typeface="Cambria Math" panose="02040503050406030204" pitchFamily="18" charset="0"/>
                                  <a:ea typeface="Cambria Math" panose="02040503050406030204" pitchFamily="18" charset="0"/>
                                </a:rPr>
                              </m:ctrlPr>
                            </m:fPr>
                            <m:num>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𝑣</m:t>
                                  </m:r>
                                </m:sub>
                              </m:sSub>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𝑑</m:t>
                                  </m:r>
                                </m:sub>
                              </m:sSub>
                            </m:den>
                          </m:f>
                          <m:r>
                            <a:rPr lang="en-US" sz="2400" b="0" i="1" smtClean="0">
                              <a:solidFill>
                                <a:schemeClr val="bg1"/>
                              </a:solidFill>
                              <a:latin typeface="Cambria Math" panose="02040503050406030204" pitchFamily="18" charset="0"/>
                              <a:ea typeface="Cambria Math" panose="02040503050406030204" pitchFamily="18" charset="0"/>
                            </a:rPr>
                            <m:t>−1</m:t>
                          </m:r>
                        </m:e>
                      </m:d>
                      <m:sSubSup>
                        <m:sSubSupPr>
                          <m:ctrlPr>
                            <a:rPr lang="en-US" sz="2400" b="0" i="1" smtClean="0">
                              <a:solidFill>
                                <a:schemeClr val="bg1"/>
                              </a:solidFill>
                              <a:latin typeface="Cambria Math" panose="02040503050406030204" pitchFamily="18" charset="0"/>
                              <a:ea typeface="Cambria Math" panose="02040503050406030204" pitchFamily="18" charset="0"/>
                            </a:rPr>
                          </m:ctrlPr>
                        </m:sSubSup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𝑣</m:t>
                          </m:r>
                        </m:sub>
                        <m:sup>
                          <m:r>
                            <a:rPr lang="en-US" sz="2400" b="0" i="1" smtClean="0">
                              <a:solidFill>
                                <a:schemeClr val="bg1"/>
                              </a:solidFill>
                              <a:latin typeface="Cambria Math" panose="02040503050406030204" pitchFamily="18" charset="0"/>
                              <a:ea typeface="Cambria Math" panose="02040503050406030204" pitchFamily="18" charset="0"/>
                            </a:rPr>
                            <m:t>∗</m:t>
                          </m:r>
                        </m:sup>
                      </m:sSubSup>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𝑙𝑓</m:t>
                          </m:r>
                        </m:sub>
                      </m:sSub>
                    </m:oMath>
                  </m:oMathPara>
                </a14:m>
                <a:endParaRPr lang="en-US" sz="2400" dirty="0">
                  <a:solidFill>
                    <a:schemeClr val="bg1"/>
                  </a:solidFill>
                </a:endParaRPr>
              </a:p>
            </p:txBody>
          </p:sp>
        </mc:Choice>
        <mc:Fallback xmlns="">
          <p:sp>
            <p:nvSpPr>
              <p:cNvPr id="16" name="TextBox 15">
                <a:extLst>
                  <a:ext uri="{FF2B5EF4-FFF2-40B4-BE49-F238E27FC236}">
                    <a16:creationId xmlns:a16="http://schemas.microsoft.com/office/drawing/2014/main" id="{70E143E8-2F94-C468-C645-17D98AAF18D9}"/>
                  </a:ext>
                </a:extLst>
              </p:cNvPr>
              <p:cNvSpPr txBox="1">
                <a:spLocks noRot="1" noChangeAspect="1" noMove="1" noResize="1" noEditPoints="1" noAdjustHandles="1" noChangeArrowheads="1" noChangeShapeType="1" noTextEdit="1"/>
              </p:cNvSpPr>
              <p:nvPr/>
            </p:nvSpPr>
            <p:spPr>
              <a:xfrm>
                <a:off x="5851577" y="2510181"/>
                <a:ext cx="4749187" cy="767454"/>
              </a:xfrm>
              <a:prstGeom prst="rect">
                <a:avLst/>
              </a:prstGeom>
              <a:blipFill>
                <a:blip r:embed="rId4"/>
                <a:stretch>
                  <a:fillRect b="-806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AC961BB0-0460-1B43-B561-A2D3CC914667}"/>
                  </a:ext>
                </a:extLst>
              </p:cNvPr>
              <p:cNvSpPr txBox="1"/>
              <p:nvPr/>
            </p:nvSpPr>
            <p:spPr>
              <a:xfrm>
                <a:off x="1257300" y="1328737"/>
                <a:ext cx="3457576" cy="77790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b="0" i="1" dirty="0"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𝑝</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8" name="TextBox 7">
                <a:extLst>
                  <a:ext uri="{FF2B5EF4-FFF2-40B4-BE49-F238E27FC236}">
                    <a16:creationId xmlns:a16="http://schemas.microsoft.com/office/drawing/2014/main" id="{AC961BB0-0460-1B43-B561-A2D3CC914667}"/>
                  </a:ext>
                </a:extLst>
              </p:cNvPr>
              <p:cNvSpPr txBox="1">
                <a:spLocks noRot="1" noChangeAspect="1" noMove="1" noResize="1" noEditPoints="1" noAdjustHandles="1" noChangeArrowheads="1" noChangeShapeType="1" noTextEdit="1"/>
              </p:cNvSpPr>
              <p:nvPr/>
            </p:nvSpPr>
            <p:spPr>
              <a:xfrm>
                <a:off x="1257300" y="1328737"/>
                <a:ext cx="3457576" cy="777905"/>
              </a:xfrm>
              <a:prstGeom prst="rect">
                <a:avLst/>
              </a:prstGeom>
              <a:blipFill>
                <a:blip r:embed="rId5"/>
                <a:stretch>
                  <a:fillRect b="-11111"/>
                </a:stretch>
              </a:blipFill>
            </p:spPr>
            <p:txBody>
              <a:bodyPr/>
              <a:lstStyle/>
              <a:p>
                <a:r>
                  <a:rPr lang="en-US">
                    <a:noFill/>
                  </a:rPr>
                  <a:t> </a:t>
                </a:r>
              </a:p>
            </p:txBody>
          </p:sp>
        </mc:Fallback>
      </mc:AlternateContent>
    </p:spTree>
    <p:extLst>
      <p:ext uri="{BB962C8B-B14F-4D97-AF65-F5344CB8AC3E}">
        <p14:creationId xmlns:p14="http://schemas.microsoft.com/office/powerpoint/2010/main" val="36411120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CF52B69-1DA9-5149-ABAD-E25FF8911D35}"/>
              </a:ext>
            </a:extLst>
          </p:cNvPr>
          <p:cNvSpPr>
            <a:spLocks noGrp="1"/>
          </p:cNvSpPr>
          <p:nvPr>
            <p:ph type="ftr" sz="quarter" idx="11"/>
          </p:nvPr>
        </p:nvSpPr>
        <p:spPr/>
        <p:txBody>
          <a:bodyPr/>
          <a:lstStyle/>
          <a:p>
            <a:r>
              <a:rPr lang="en-US"/>
              <a:t>S.W. Powell: Cloudy Updraft Accelerations</a:t>
            </a:r>
          </a:p>
        </p:txBody>
      </p:sp>
      <p:sp>
        <p:nvSpPr>
          <p:cNvPr id="3" name="Slide Number Placeholder 2">
            <a:extLst>
              <a:ext uri="{FF2B5EF4-FFF2-40B4-BE49-F238E27FC236}">
                <a16:creationId xmlns:a16="http://schemas.microsoft.com/office/drawing/2014/main" id="{5ACBFDF9-33B8-6942-8423-0BEDC9D14335}"/>
              </a:ext>
            </a:extLst>
          </p:cNvPr>
          <p:cNvSpPr>
            <a:spLocks noGrp="1"/>
          </p:cNvSpPr>
          <p:nvPr>
            <p:ph type="sldNum" sz="quarter" idx="12"/>
          </p:nvPr>
        </p:nvSpPr>
        <p:spPr/>
        <p:txBody>
          <a:bodyPr/>
          <a:lstStyle/>
          <a:p>
            <a:fld id="{ECE19DF4-9C98-0D4E-99E6-AE80CBE5A40E}" type="slidenum">
              <a:rPr lang="en-US" smtClean="0"/>
              <a:t>34</a:t>
            </a:fld>
            <a:endParaRPr lang="en-US"/>
          </a:p>
        </p:txBody>
      </p:sp>
      <p:sp>
        <p:nvSpPr>
          <p:cNvPr id="4" name="TextBox 3">
            <a:extLst>
              <a:ext uri="{FF2B5EF4-FFF2-40B4-BE49-F238E27FC236}">
                <a16:creationId xmlns:a16="http://schemas.microsoft.com/office/drawing/2014/main" id="{BF8C18C3-579E-F64C-9786-F4B4B3843F3B}"/>
              </a:ext>
            </a:extLst>
          </p:cNvPr>
          <p:cNvSpPr txBox="1"/>
          <p:nvPr/>
        </p:nvSpPr>
        <p:spPr>
          <a:xfrm>
            <a:off x="428626" y="414338"/>
            <a:ext cx="4743450" cy="400110"/>
          </a:xfrm>
          <a:prstGeom prst="rect">
            <a:avLst/>
          </a:prstGeom>
          <a:noFill/>
        </p:spPr>
        <p:txBody>
          <a:bodyPr wrap="square" rtlCol="0">
            <a:spAutoFit/>
          </a:bodyPr>
          <a:lstStyle/>
          <a:p>
            <a:r>
              <a:rPr lang="en-US" sz="2000" dirty="0">
                <a:solidFill>
                  <a:schemeClr val="bg1"/>
                </a:solidFill>
                <a:latin typeface="MgOpen Cosmetica" panose="020B0500000300020003" pitchFamily="34" charset="0"/>
              </a:rPr>
              <a:t>Vertical Momentum Equation</a:t>
            </a:r>
          </a:p>
        </p:txBody>
      </p:sp>
      <p:sp>
        <p:nvSpPr>
          <p:cNvPr id="6" name="Right Brace 5">
            <a:extLst>
              <a:ext uri="{FF2B5EF4-FFF2-40B4-BE49-F238E27FC236}">
                <a16:creationId xmlns:a16="http://schemas.microsoft.com/office/drawing/2014/main" id="{E9D9B95B-D72D-F351-76E3-D33B2963FDD8}"/>
              </a:ext>
            </a:extLst>
          </p:cNvPr>
          <p:cNvSpPr/>
          <p:nvPr/>
        </p:nvSpPr>
        <p:spPr>
          <a:xfrm rot="16200000">
            <a:off x="2807745" y="2093806"/>
            <a:ext cx="763793" cy="1054249"/>
          </a:xfrm>
          <a:prstGeom prst="rightBrace">
            <a:avLst/>
          </a:pr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5580C326-FC8C-4726-9DD6-1D553ED2C874}"/>
                  </a:ext>
                </a:extLst>
              </p:cNvPr>
              <p:cNvSpPr txBox="1"/>
              <p:nvPr/>
            </p:nvSpPr>
            <p:spPr>
              <a:xfrm>
                <a:off x="947126" y="3135218"/>
                <a:ext cx="3993665" cy="80002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i="1" dirty="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bSup>
                            <m:sSubSupPr>
                              <m:ctrlPr>
                                <a:rPr lang="en-US" sz="2400" b="0" i="1" smtClean="0">
                                  <a:solidFill>
                                    <a:schemeClr val="bg1"/>
                                  </a:solidFill>
                                  <a:latin typeface="Cambria Math" panose="02040503050406030204" pitchFamily="18" charset="0"/>
                                  <a:ea typeface="Cambria Math" panose="02040503050406030204" pitchFamily="18" charset="0"/>
                                </a:rPr>
                              </m:ctrlPr>
                            </m:sSubSupPr>
                            <m:e>
                              <m:r>
                                <a:rPr lang="en-US" sz="2400" b="0" i="1" smtClean="0">
                                  <a:solidFill>
                                    <a:schemeClr val="bg1"/>
                                  </a:solidFill>
                                  <a:latin typeface="Cambria Math" panose="02040503050406030204" pitchFamily="18" charset="0"/>
                                  <a:ea typeface="Cambria Math" panose="02040503050406030204" pitchFamily="18" charset="0"/>
                                </a:rPr>
                                <m:t>𝑝</m:t>
                              </m:r>
                            </m:e>
                            <m:sub>
                              <m:r>
                                <a:rPr lang="en-US" sz="2400" b="0" i="1" smtClean="0">
                                  <a:solidFill>
                                    <a:schemeClr val="bg1"/>
                                  </a:solidFill>
                                  <a:latin typeface="Cambria Math" panose="02040503050406030204" pitchFamily="18" charset="0"/>
                                  <a:ea typeface="Cambria Math" panose="02040503050406030204" pitchFamily="18" charset="0"/>
                                </a:rPr>
                                <m:t>𝐷</m:t>
                              </m:r>
                            </m:sub>
                            <m:sup>
                              <m:r>
                                <a:rPr lang="en-US" sz="2400" i="1">
                                  <a:solidFill>
                                    <a:schemeClr val="bg1"/>
                                  </a:solidFill>
                                  <a:latin typeface="Cambria Math" panose="02040503050406030204" pitchFamily="18" charset="0"/>
                                  <a:ea typeface="Cambria Math" panose="02040503050406030204" pitchFamily="18" charset="0"/>
                                </a:rPr>
                                <m:t>′</m:t>
                              </m:r>
                            </m:sup>
                          </m:sSub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i="1">
                          <a:solidFill>
                            <a:schemeClr val="bg1"/>
                          </a:solidFill>
                          <a:latin typeface="Cambria Math" panose="02040503050406030204" pitchFamily="18" charset="0"/>
                        </a:rPr>
                        <m:t>−</m:t>
                      </m:r>
                      <m:f>
                        <m:fPr>
                          <m:ctrlPr>
                            <a:rPr lang="en-US" sz="2400" i="1">
                              <a:solidFill>
                                <a:schemeClr val="bg1"/>
                              </a:solidFill>
                              <a:latin typeface="Cambria Math" panose="02040503050406030204" pitchFamily="18" charset="0"/>
                            </a:rPr>
                          </m:ctrlPr>
                        </m:fPr>
                        <m:num>
                          <m:r>
                            <a:rPr lang="en-US" sz="2400" i="1">
                              <a:solidFill>
                                <a:schemeClr val="bg1"/>
                              </a:solidFill>
                              <a:latin typeface="Cambria Math" panose="02040503050406030204" pitchFamily="18" charset="0"/>
                            </a:rPr>
                            <m:t>1</m:t>
                          </m:r>
                        </m:num>
                        <m:den>
                          <m:r>
                            <a:rPr lang="en-US" sz="2400" i="1">
                              <a:solidFill>
                                <a:schemeClr val="bg1"/>
                              </a:solidFill>
                              <a:latin typeface="Cambria Math" panose="02040503050406030204" pitchFamily="18" charset="0"/>
                              <a:ea typeface="Cambria Math" panose="02040503050406030204" pitchFamily="18" charset="0"/>
                            </a:rPr>
                            <m:t>𝜌</m:t>
                          </m:r>
                        </m:den>
                      </m:f>
                      <m:f>
                        <m:fPr>
                          <m:ctrlPr>
                            <a:rPr lang="en-US" sz="2400" i="1">
                              <a:solidFill>
                                <a:schemeClr val="bg1"/>
                              </a:solidFill>
                              <a:latin typeface="Cambria Math" panose="02040503050406030204" pitchFamily="18" charset="0"/>
                            </a:rPr>
                          </m:ctrlPr>
                        </m:fPr>
                        <m:num>
                          <m:r>
                            <a:rPr lang="en-US" sz="2400" i="1">
                              <a:solidFill>
                                <a:schemeClr val="bg1"/>
                              </a:solidFill>
                              <a:latin typeface="Cambria Math" panose="02040503050406030204" pitchFamily="18" charset="0"/>
                              <a:ea typeface="Cambria Math" panose="02040503050406030204" pitchFamily="18" charset="0"/>
                            </a:rPr>
                            <m:t>𝜕</m:t>
                          </m:r>
                          <m:sSubSup>
                            <m:sSubSupPr>
                              <m:ctrlPr>
                                <a:rPr lang="en-US" sz="2400" i="1">
                                  <a:solidFill>
                                    <a:schemeClr val="bg1"/>
                                  </a:solidFill>
                                  <a:latin typeface="Cambria Math" panose="02040503050406030204" pitchFamily="18" charset="0"/>
                                  <a:ea typeface="Cambria Math" panose="02040503050406030204" pitchFamily="18" charset="0"/>
                                </a:rPr>
                              </m:ctrlPr>
                            </m:sSubSupPr>
                            <m:e>
                              <m:r>
                                <a:rPr lang="en-US" sz="2400" i="1">
                                  <a:solidFill>
                                    <a:schemeClr val="bg1"/>
                                  </a:solidFill>
                                  <a:latin typeface="Cambria Math" panose="02040503050406030204" pitchFamily="18" charset="0"/>
                                  <a:ea typeface="Cambria Math" panose="02040503050406030204" pitchFamily="18" charset="0"/>
                                </a:rPr>
                                <m:t>𝑝</m:t>
                              </m:r>
                            </m:e>
                            <m:sub>
                              <m:r>
                                <a:rPr lang="en-US" sz="2400" b="0" i="1" smtClean="0">
                                  <a:solidFill>
                                    <a:schemeClr val="bg1"/>
                                  </a:solidFill>
                                  <a:latin typeface="Cambria Math" panose="02040503050406030204" pitchFamily="18" charset="0"/>
                                  <a:ea typeface="Cambria Math" panose="02040503050406030204" pitchFamily="18" charset="0"/>
                                </a:rPr>
                                <m:t>𝐵</m:t>
                              </m:r>
                            </m:sub>
                            <m:sup>
                              <m:r>
                                <a:rPr lang="en-US" sz="2400" i="1">
                                  <a:solidFill>
                                    <a:schemeClr val="bg1"/>
                                  </a:solidFill>
                                  <a:latin typeface="Cambria Math" panose="02040503050406030204" pitchFamily="18" charset="0"/>
                                  <a:ea typeface="Cambria Math" panose="02040503050406030204" pitchFamily="18" charset="0"/>
                                </a:rPr>
                                <m:t>′</m:t>
                              </m:r>
                            </m:sup>
                          </m:sSubSup>
                        </m:num>
                        <m:den>
                          <m:r>
                            <a:rPr lang="en-US" sz="2400" i="1">
                              <a:solidFill>
                                <a:schemeClr val="bg1"/>
                              </a:solidFill>
                              <a:latin typeface="Cambria Math" panose="02040503050406030204" pitchFamily="18" charset="0"/>
                              <a:ea typeface="Cambria Math" panose="02040503050406030204" pitchFamily="18" charset="0"/>
                            </a:rPr>
                            <m:t>𝜕</m:t>
                          </m:r>
                          <m:r>
                            <a:rPr lang="en-US" sz="2400" i="1">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7" name="TextBox 6">
                <a:extLst>
                  <a:ext uri="{FF2B5EF4-FFF2-40B4-BE49-F238E27FC236}">
                    <a16:creationId xmlns:a16="http://schemas.microsoft.com/office/drawing/2014/main" id="{5580C326-FC8C-4726-9DD6-1D553ED2C874}"/>
                  </a:ext>
                </a:extLst>
              </p:cNvPr>
              <p:cNvSpPr txBox="1">
                <a:spLocks noRot="1" noChangeAspect="1" noMove="1" noResize="1" noEditPoints="1" noAdjustHandles="1" noChangeArrowheads="1" noChangeShapeType="1" noTextEdit="1"/>
              </p:cNvSpPr>
              <p:nvPr/>
            </p:nvSpPr>
            <p:spPr>
              <a:xfrm>
                <a:off x="947126" y="3135218"/>
                <a:ext cx="3993665" cy="800027"/>
              </a:xfrm>
              <a:prstGeom prst="rect">
                <a:avLst/>
              </a:prstGeom>
              <a:blipFill>
                <a:blip r:embed="rId2"/>
                <a:stretch>
                  <a:fillRect b="-9231"/>
                </a:stretch>
              </a:blipFill>
            </p:spPr>
            <p:txBody>
              <a:bodyPr/>
              <a:lstStyle/>
              <a:p>
                <a:r>
                  <a:rPr lang="en-US">
                    <a:noFill/>
                  </a:rPr>
                  <a:t> </a:t>
                </a:r>
              </a:p>
            </p:txBody>
          </p:sp>
        </mc:Fallback>
      </mc:AlternateContent>
      <p:cxnSp>
        <p:nvCxnSpPr>
          <p:cNvPr id="11" name="Straight Arrow Connector 10">
            <a:extLst>
              <a:ext uri="{FF2B5EF4-FFF2-40B4-BE49-F238E27FC236}">
                <a16:creationId xmlns:a16="http://schemas.microsoft.com/office/drawing/2014/main" id="{BA513541-1C77-9201-EE63-962779F8F0A2}"/>
              </a:ext>
            </a:extLst>
          </p:cNvPr>
          <p:cNvCxnSpPr>
            <a:cxnSpLocks/>
          </p:cNvCxnSpPr>
          <p:nvPr/>
        </p:nvCxnSpPr>
        <p:spPr>
          <a:xfrm flipH="1" flipV="1">
            <a:off x="2662517" y="4067636"/>
            <a:ext cx="328109" cy="884645"/>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8C2FEBD-1F62-00FF-27F0-1F5C4A4AD800}"/>
              </a:ext>
            </a:extLst>
          </p:cNvPr>
          <p:cNvSpPr txBox="1"/>
          <p:nvPr/>
        </p:nvSpPr>
        <p:spPr>
          <a:xfrm>
            <a:off x="2453148" y="5104589"/>
            <a:ext cx="1862138" cy="923330"/>
          </a:xfrm>
          <a:prstGeom prst="rect">
            <a:avLst/>
          </a:prstGeom>
          <a:noFill/>
        </p:spPr>
        <p:txBody>
          <a:bodyPr wrap="square" rtlCol="0">
            <a:spAutoFit/>
          </a:bodyPr>
          <a:lstStyle/>
          <a:p>
            <a:r>
              <a:rPr lang="en-US" dirty="0">
                <a:solidFill>
                  <a:schemeClr val="bg1"/>
                </a:solidFill>
                <a:latin typeface="MgOpen Cosmetica" panose="020B0500000300020003" pitchFamily="34" charset="0"/>
              </a:rPr>
              <a:t>Vertical Pressure Gradient Accelerations</a:t>
            </a:r>
          </a:p>
        </p:txBody>
      </p:sp>
      <p:cxnSp>
        <p:nvCxnSpPr>
          <p:cNvPr id="17" name="Straight Arrow Connector 16">
            <a:extLst>
              <a:ext uri="{FF2B5EF4-FFF2-40B4-BE49-F238E27FC236}">
                <a16:creationId xmlns:a16="http://schemas.microsoft.com/office/drawing/2014/main" id="{C414A5AD-26E8-490E-85F4-1CAE7A89E008}"/>
              </a:ext>
            </a:extLst>
          </p:cNvPr>
          <p:cNvCxnSpPr>
            <a:cxnSpLocks/>
          </p:cNvCxnSpPr>
          <p:nvPr/>
        </p:nvCxnSpPr>
        <p:spPr>
          <a:xfrm flipV="1">
            <a:off x="3384217" y="4031403"/>
            <a:ext cx="261571" cy="93241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792E846-D50F-A380-A280-50C0D4FCD136}"/>
              </a:ext>
            </a:extLst>
          </p:cNvPr>
          <p:cNvCxnSpPr>
            <a:cxnSpLocks/>
          </p:cNvCxnSpPr>
          <p:nvPr/>
        </p:nvCxnSpPr>
        <p:spPr>
          <a:xfrm flipH="1" flipV="1">
            <a:off x="4280871" y="1973264"/>
            <a:ext cx="657225" cy="53691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5502287-DBE5-9813-7B73-A0E36537AA69}"/>
              </a:ext>
            </a:extLst>
          </p:cNvPr>
          <p:cNvSpPr txBox="1"/>
          <p:nvPr/>
        </p:nvSpPr>
        <p:spPr>
          <a:xfrm>
            <a:off x="4518996" y="2552455"/>
            <a:ext cx="1862138" cy="646331"/>
          </a:xfrm>
          <a:prstGeom prst="rect">
            <a:avLst/>
          </a:prstGeom>
          <a:noFill/>
        </p:spPr>
        <p:txBody>
          <a:bodyPr wrap="square" rtlCol="0">
            <a:spAutoFit/>
          </a:bodyPr>
          <a:lstStyle/>
          <a:p>
            <a:r>
              <a:rPr lang="en-US" dirty="0">
                <a:solidFill>
                  <a:schemeClr val="bg1"/>
                </a:solidFill>
                <a:latin typeface="MgOpen Cosmetica" panose="020B0500000300020003" pitchFamily="34" charset="0"/>
              </a:rPr>
              <a:t>Archimedean buoyancy</a:t>
            </a:r>
          </a:p>
        </p:txBody>
      </p: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70E143E8-2F94-C468-C645-17D98AAF18D9}"/>
                  </a:ext>
                </a:extLst>
              </p:cNvPr>
              <p:cNvSpPr txBox="1"/>
              <p:nvPr/>
            </p:nvSpPr>
            <p:spPr>
              <a:xfrm>
                <a:off x="5851577" y="2510181"/>
                <a:ext cx="4749187" cy="76745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solidFill>
                            <a:schemeClr val="bg1"/>
                          </a:solidFill>
                          <a:latin typeface="Cambria Math" panose="02040503050406030204" pitchFamily="18" charset="0"/>
                        </a:rPr>
                        <m:t>𝐵</m:t>
                      </m:r>
                      <m:r>
                        <a:rPr lang="en-US" sz="2400" b="0" i="1" smtClean="0">
                          <a:solidFill>
                            <a:schemeClr val="bg1"/>
                          </a:solidFill>
                          <a:latin typeface="Cambria Math" panose="02040503050406030204" pitchFamily="18" charset="0"/>
                          <a:ea typeface="Cambria Math" panose="02040503050406030204" pitchFamily="18" charset="0"/>
                        </a:rPr>
                        <m:t>≈</m:t>
                      </m:r>
                      <m:f>
                        <m:fPr>
                          <m:ctrlPr>
                            <a:rPr lang="en-US" sz="2400" b="0" i="1" smtClean="0">
                              <a:solidFill>
                                <a:schemeClr val="bg1"/>
                              </a:solidFill>
                              <a:latin typeface="Cambria Math" panose="02040503050406030204" pitchFamily="18" charset="0"/>
                              <a:ea typeface="Cambria Math" panose="02040503050406030204" pitchFamily="18" charset="0"/>
                            </a:rPr>
                          </m:ctrlPr>
                        </m:fPr>
                        <m:num>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𝜃</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𝜃</m:t>
                              </m:r>
                            </m:e>
                            <m:sub>
                              <m:r>
                                <a:rPr lang="en-US" sz="2400" b="0" i="1" smtClean="0">
                                  <a:solidFill>
                                    <a:schemeClr val="bg1"/>
                                  </a:solidFill>
                                  <a:latin typeface="Cambria Math" panose="02040503050406030204" pitchFamily="18" charset="0"/>
                                  <a:ea typeface="Cambria Math" panose="02040503050406030204" pitchFamily="18" charset="0"/>
                                </a:rPr>
                                <m:t>0</m:t>
                              </m:r>
                            </m:sub>
                          </m:sSub>
                        </m:den>
                      </m:f>
                      <m:r>
                        <a:rPr lang="en-US" sz="2400" b="0" i="1" smtClean="0">
                          <a:solidFill>
                            <a:schemeClr val="bg1"/>
                          </a:solidFill>
                          <a:latin typeface="Cambria Math" panose="02040503050406030204" pitchFamily="18" charset="0"/>
                          <a:ea typeface="Cambria Math" panose="02040503050406030204" pitchFamily="18" charset="0"/>
                        </a:rPr>
                        <m:t>+</m:t>
                      </m:r>
                      <m:d>
                        <m:dPr>
                          <m:ctrlPr>
                            <a:rPr lang="en-US" sz="2400" b="0" i="1" smtClean="0">
                              <a:solidFill>
                                <a:schemeClr val="bg1"/>
                              </a:solidFill>
                              <a:latin typeface="Cambria Math" panose="02040503050406030204" pitchFamily="18" charset="0"/>
                              <a:ea typeface="Cambria Math" panose="02040503050406030204" pitchFamily="18" charset="0"/>
                            </a:rPr>
                          </m:ctrlPr>
                        </m:dPr>
                        <m:e>
                          <m:f>
                            <m:fPr>
                              <m:ctrlPr>
                                <a:rPr lang="en-US" sz="2400" b="0" i="1" smtClean="0">
                                  <a:solidFill>
                                    <a:schemeClr val="bg1"/>
                                  </a:solidFill>
                                  <a:latin typeface="Cambria Math" panose="02040503050406030204" pitchFamily="18" charset="0"/>
                                  <a:ea typeface="Cambria Math" panose="02040503050406030204" pitchFamily="18" charset="0"/>
                                </a:rPr>
                              </m:ctrlPr>
                            </m:fPr>
                            <m:num>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𝑣</m:t>
                                  </m:r>
                                </m:sub>
                              </m:sSub>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𝑑</m:t>
                                  </m:r>
                                </m:sub>
                              </m:sSub>
                            </m:den>
                          </m:f>
                          <m:r>
                            <a:rPr lang="en-US" sz="2400" b="0" i="1" smtClean="0">
                              <a:solidFill>
                                <a:schemeClr val="bg1"/>
                              </a:solidFill>
                              <a:latin typeface="Cambria Math" panose="02040503050406030204" pitchFamily="18" charset="0"/>
                              <a:ea typeface="Cambria Math" panose="02040503050406030204" pitchFamily="18" charset="0"/>
                            </a:rPr>
                            <m:t>−1</m:t>
                          </m:r>
                        </m:e>
                      </m:d>
                      <m:sSubSup>
                        <m:sSubSupPr>
                          <m:ctrlPr>
                            <a:rPr lang="en-US" sz="2400" b="0" i="1" smtClean="0">
                              <a:solidFill>
                                <a:schemeClr val="bg1"/>
                              </a:solidFill>
                              <a:latin typeface="Cambria Math" panose="02040503050406030204" pitchFamily="18" charset="0"/>
                              <a:ea typeface="Cambria Math" panose="02040503050406030204" pitchFamily="18" charset="0"/>
                            </a:rPr>
                          </m:ctrlPr>
                        </m:sSubSup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𝑣</m:t>
                          </m:r>
                        </m:sub>
                        <m:sup>
                          <m:r>
                            <a:rPr lang="en-US" sz="2400" b="0" i="1" smtClean="0">
                              <a:solidFill>
                                <a:schemeClr val="bg1"/>
                              </a:solidFill>
                              <a:latin typeface="Cambria Math" panose="02040503050406030204" pitchFamily="18" charset="0"/>
                              <a:ea typeface="Cambria Math" panose="02040503050406030204" pitchFamily="18" charset="0"/>
                            </a:rPr>
                            <m:t>∗</m:t>
                          </m:r>
                        </m:sup>
                      </m:sSubSup>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𝑙𝑓</m:t>
                          </m:r>
                        </m:sub>
                      </m:sSub>
                    </m:oMath>
                  </m:oMathPara>
                </a14:m>
                <a:endParaRPr lang="en-US" sz="2400" dirty="0">
                  <a:solidFill>
                    <a:schemeClr val="bg1"/>
                  </a:solidFill>
                </a:endParaRPr>
              </a:p>
            </p:txBody>
          </p:sp>
        </mc:Choice>
        <mc:Fallback xmlns="">
          <p:sp>
            <p:nvSpPr>
              <p:cNvPr id="16" name="TextBox 15">
                <a:extLst>
                  <a:ext uri="{FF2B5EF4-FFF2-40B4-BE49-F238E27FC236}">
                    <a16:creationId xmlns:a16="http://schemas.microsoft.com/office/drawing/2014/main" id="{70E143E8-2F94-C468-C645-17D98AAF18D9}"/>
                  </a:ext>
                </a:extLst>
              </p:cNvPr>
              <p:cNvSpPr txBox="1">
                <a:spLocks noRot="1" noChangeAspect="1" noMove="1" noResize="1" noEditPoints="1" noAdjustHandles="1" noChangeArrowheads="1" noChangeShapeType="1" noTextEdit="1"/>
              </p:cNvSpPr>
              <p:nvPr/>
            </p:nvSpPr>
            <p:spPr>
              <a:xfrm>
                <a:off x="5851577" y="2510181"/>
                <a:ext cx="4749187" cy="767454"/>
              </a:xfrm>
              <a:prstGeom prst="rect">
                <a:avLst/>
              </a:prstGeom>
              <a:blipFill>
                <a:blip r:embed="rId4"/>
                <a:stretch>
                  <a:fillRect b="-8065"/>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2C26EEEB-BF56-04E3-FB81-2DF45D7F7CAD}"/>
              </a:ext>
            </a:extLst>
          </p:cNvPr>
          <p:cNvSpPr/>
          <p:nvPr/>
        </p:nvSpPr>
        <p:spPr>
          <a:xfrm>
            <a:off x="3098202" y="3135218"/>
            <a:ext cx="1731982" cy="800027"/>
          </a:xfrm>
          <a:prstGeom prst="rect">
            <a:avLst/>
          </a:prstGeom>
          <a:noFill/>
          <a:ln>
            <a:solidFill>
              <a:srgbClr val="FFFF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058BC5C-9B48-5482-32C2-85094CAE9762}"/>
              </a:ext>
            </a:extLst>
          </p:cNvPr>
          <p:cNvSpPr txBox="1"/>
          <p:nvPr/>
        </p:nvSpPr>
        <p:spPr>
          <a:xfrm>
            <a:off x="5056094" y="3935245"/>
            <a:ext cx="2635624" cy="369332"/>
          </a:xfrm>
          <a:prstGeom prst="rect">
            <a:avLst/>
          </a:prstGeom>
          <a:noFill/>
        </p:spPr>
        <p:txBody>
          <a:bodyPr wrap="square" rtlCol="0">
            <a:spAutoFit/>
          </a:bodyPr>
          <a:lstStyle/>
          <a:p>
            <a:r>
              <a:rPr lang="en-US" dirty="0">
                <a:solidFill>
                  <a:srgbClr val="FFFF00"/>
                </a:solidFill>
                <a:latin typeface="MgOpen Cosmetica" panose="020B0500000300020003" pitchFamily="34" charset="0"/>
              </a:rPr>
              <a:t>“Effective buoyancy”</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DAEB472C-DB7E-47F3-B6EE-3F9667241CAE}"/>
                  </a:ext>
                </a:extLst>
              </p:cNvPr>
              <p:cNvSpPr txBox="1"/>
              <p:nvPr/>
            </p:nvSpPr>
            <p:spPr>
              <a:xfrm>
                <a:off x="1257300" y="1328737"/>
                <a:ext cx="3457576" cy="77790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b="0" i="1" dirty="0"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𝑝</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9" name="TextBox 8">
                <a:extLst>
                  <a:ext uri="{FF2B5EF4-FFF2-40B4-BE49-F238E27FC236}">
                    <a16:creationId xmlns:a16="http://schemas.microsoft.com/office/drawing/2014/main" id="{DAEB472C-DB7E-47F3-B6EE-3F9667241CAE}"/>
                  </a:ext>
                </a:extLst>
              </p:cNvPr>
              <p:cNvSpPr txBox="1">
                <a:spLocks noRot="1" noChangeAspect="1" noMove="1" noResize="1" noEditPoints="1" noAdjustHandles="1" noChangeArrowheads="1" noChangeShapeType="1" noTextEdit="1"/>
              </p:cNvSpPr>
              <p:nvPr/>
            </p:nvSpPr>
            <p:spPr>
              <a:xfrm>
                <a:off x="1257300" y="1328737"/>
                <a:ext cx="3457576" cy="777905"/>
              </a:xfrm>
              <a:prstGeom prst="rect">
                <a:avLst/>
              </a:prstGeom>
              <a:blipFill>
                <a:blip r:embed="rId5"/>
                <a:stretch>
                  <a:fillRect b="-11111"/>
                </a:stretch>
              </a:blipFill>
            </p:spPr>
            <p:txBody>
              <a:bodyPr/>
              <a:lstStyle/>
              <a:p>
                <a:r>
                  <a:rPr lang="en-US">
                    <a:noFill/>
                  </a:rPr>
                  <a:t> </a:t>
                </a:r>
              </a:p>
            </p:txBody>
          </p:sp>
        </mc:Fallback>
      </mc:AlternateContent>
    </p:spTree>
    <p:extLst>
      <p:ext uri="{BB962C8B-B14F-4D97-AF65-F5344CB8AC3E}">
        <p14:creationId xmlns:p14="http://schemas.microsoft.com/office/powerpoint/2010/main" val="29939228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CF52B69-1DA9-5149-ABAD-E25FF8911D35}"/>
              </a:ext>
            </a:extLst>
          </p:cNvPr>
          <p:cNvSpPr>
            <a:spLocks noGrp="1"/>
          </p:cNvSpPr>
          <p:nvPr>
            <p:ph type="ftr" sz="quarter" idx="11"/>
          </p:nvPr>
        </p:nvSpPr>
        <p:spPr/>
        <p:txBody>
          <a:bodyPr/>
          <a:lstStyle/>
          <a:p>
            <a:r>
              <a:rPr lang="en-US"/>
              <a:t>S.W. Powell: Cloudy Updraft Accelerations</a:t>
            </a:r>
          </a:p>
        </p:txBody>
      </p:sp>
      <p:sp>
        <p:nvSpPr>
          <p:cNvPr id="3" name="Slide Number Placeholder 2">
            <a:extLst>
              <a:ext uri="{FF2B5EF4-FFF2-40B4-BE49-F238E27FC236}">
                <a16:creationId xmlns:a16="http://schemas.microsoft.com/office/drawing/2014/main" id="{5ACBFDF9-33B8-6942-8423-0BEDC9D14335}"/>
              </a:ext>
            </a:extLst>
          </p:cNvPr>
          <p:cNvSpPr>
            <a:spLocks noGrp="1"/>
          </p:cNvSpPr>
          <p:nvPr>
            <p:ph type="sldNum" sz="quarter" idx="12"/>
          </p:nvPr>
        </p:nvSpPr>
        <p:spPr/>
        <p:txBody>
          <a:bodyPr/>
          <a:lstStyle/>
          <a:p>
            <a:fld id="{ECE19DF4-9C98-0D4E-99E6-AE80CBE5A40E}" type="slidenum">
              <a:rPr lang="en-US" smtClean="0"/>
              <a:t>35</a:t>
            </a:fld>
            <a:endParaRPr lang="en-US"/>
          </a:p>
        </p:txBody>
      </p:sp>
      <p:sp>
        <p:nvSpPr>
          <p:cNvPr id="4" name="TextBox 3">
            <a:extLst>
              <a:ext uri="{FF2B5EF4-FFF2-40B4-BE49-F238E27FC236}">
                <a16:creationId xmlns:a16="http://schemas.microsoft.com/office/drawing/2014/main" id="{BF8C18C3-579E-F64C-9786-F4B4B3843F3B}"/>
              </a:ext>
            </a:extLst>
          </p:cNvPr>
          <p:cNvSpPr txBox="1"/>
          <p:nvPr/>
        </p:nvSpPr>
        <p:spPr>
          <a:xfrm>
            <a:off x="428626" y="414338"/>
            <a:ext cx="4743450" cy="400110"/>
          </a:xfrm>
          <a:prstGeom prst="rect">
            <a:avLst/>
          </a:prstGeom>
          <a:noFill/>
        </p:spPr>
        <p:txBody>
          <a:bodyPr wrap="square" rtlCol="0">
            <a:spAutoFit/>
          </a:bodyPr>
          <a:lstStyle/>
          <a:p>
            <a:r>
              <a:rPr lang="en-US" sz="2000" dirty="0">
                <a:solidFill>
                  <a:schemeClr val="bg1"/>
                </a:solidFill>
                <a:latin typeface="MgOpen Cosmetica" panose="020B0500000300020003" pitchFamily="34" charset="0"/>
              </a:rPr>
              <a:t>Vertical Momentum Equation</a:t>
            </a:r>
          </a:p>
        </p:txBody>
      </p:sp>
      <p:sp>
        <p:nvSpPr>
          <p:cNvPr id="6" name="Right Brace 5">
            <a:extLst>
              <a:ext uri="{FF2B5EF4-FFF2-40B4-BE49-F238E27FC236}">
                <a16:creationId xmlns:a16="http://schemas.microsoft.com/office/drawing/2014/main" id="{E9D9B95B-D72D-F351-76E3-D33B2963FDD8}"/>
              </a:ext>
            </a:extLst>
          </p:cNvPr>
          <p:cNvSpPr/>
          <p:nvPr/>
        </p:nvSpPr>
        <p:spPr>
          <a:xfrm rot="16200000">
            <a:off x="2807745" y="2093806"/>
            <a:ext cx="763793" cy="1054249"/>
          </a:xfrm>
          <a:prstGeom prst="rightBrace">
            <a:avLst/>
          </a:pr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5580C326-FC8C-4726-9DD6-1D553ED2C874}"/>
                  </a:ext>
                </a:extLst>
              </p:cNvPr>
              <p:cNvSpPr txBox="1"/>
              <p:nvPr/>
            </p:nvSpPr>
            <p:spPr>
              <a:xfrm>
                <a:off x="947126" y="3135218"/>
                <a:ext cx="3993665" cy="80002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i="1" dirty="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bSup>
                            <m:sSubSupPr>
                              <m:ctrlPr>
                                <a:rPr lang="en-US" sz="2400" b="0" i="1" smtClean="0">
                                  <a:solidFill>
                                    <a:schemeClr val="bg1"/>
                                  </a:solidFill>
                                  <a:latin typeface="Cambria Math" panose="02040503050406030204" pitchFamily="18" charset="0"/>
                                  <a:ea typeface="Cambria Math" panose="02040503050406030204" pitchFamily="18" charset="0"/>
                                </a:rPr>
                              </m:ctrlPr>
                            </m:sSubSupPr>
                            <m:e>
                              <m:r>
                                <a:rPr lang="en-US" sz="2400" b="0" i="1" smtClean="0">
                                  <a:solidFill>
                                    <a:schemeClr val="bg1"/>
                                  </a:solidFill>
                                  <a:latin typeface="Cambria Math" panose="02040503050406030204" pitchFamily="18" charset="0"/>
                                  <a:ea typeface="Cambria Math" panose="02040503050406030204" pitchFamily="18" charset="0"/>
                                </a:rPr>
                                <m:t>𝑝</m:t>
                              </m:r>
                            </m:e>
                            <m:sub>
                              <m:r>
                                <a:rPr lang="en-US" sz="2400" b="0" i="1" smtClean="0">
                                  <a:solidFill>
                                    <a:schemeClr val="bg1"/>
                                  </a:solidFill>
                                  <a:latin typeface="Cambria Math" panose="02040503050406030204" pitchFamily="18" charset="0"/>
                                  <a:ea typeface="Cambria Math" panose="02040503050406030204" pitchFamily="18" charset="0"/>
                                </a:rPr>
                                <m:t>𝐷</m:t>
                              </m:r>
                            </m:sub>
                            <m:sup>
                              <m:r>
                                <a:rPr lang="en-US" sz="2400" i="1">
                                  <a:solidFill>
                                    <a:schemeClr val="bg1"/>
                                  </a:solidFill>
                                  <a:latin typeface="Cambria Math" panose="02040503050406030204" pitchFamily="18" charset="0"/>
                                  <a:ea typeface="Cambria Math" panose="02040503050406030204" pitchFamily="18" charset="0"/>
                                </a:rPr>
                                <m:t>′</m:t>
                              </m:r>
                            </m:sup>
                          </m:sSub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i="1">
                          <a:solidFill>
                            <a:schemeClr val="bg1"/>
                          </a:solidFill>
                          <a:latin typeface="Cambria Math" panose="02040503050406030204" pitchFamily="18" charset="0"/>
                        </a:rPr>
                        <m:t>−</m:t>
                      </m:r>
                      <m:f>
                        <m:fPr>
                          <m:ctrlPr>
                            <a:rPr lang="en-US" sz="2400" i="1">
                              <a:solidFill>
                                <a:schemeClr val="bg1"/>
                              </a:solidFill>
                              <a:latin typeface="Cambria Math" panose="02040503050406030204" pitchFamily="18" charset="0"/>
                            </a:rPr>
                          </m:ctrlPr>
                        </m:fPr>
                        <m:num>
                          <m:r>
                            <a:rPr lang="en-US" sz="2400" i="1">
                              <a:solidFill>
                                <a:schemeClr val="bg1"/>
                              </a:solidFill>
                              <a:latin typeface="Cambria Math" panose="02040503050406030204" pitchFamily="18" charset="0"/>
                            </a:rPr>
                            <m:t>1</m:t>
                          </m:r>
                        </m:num>
                        <m:den>
                          <m:r>
                            <a:rPr lang="en-US" sz="2400" i="1">
                              <a:solidFill>
                                <a:schemeClr val="bg1"/>
                              </a:solidFill>
                              <a:latin typeface="Cambria Math" panose="02040503050406030204" pitchFamily="18" charset="0"/>
                              <a:ea typeface="Cambria Math" panose="02040503050406030204" pitchFamily="18" charset="0"/>
                            </a:rPr>
                            <m:t>𝜌</m:t>
                          </m:r>
                        </m:den>
                      </m:f>
                      <m:f>
                        <m:fPr>
                          <m:ctrlPr>
                            <a:rPr lang="en-US" sz="2400" i="1">
                              <a:solidFill>
                                <a:schemeClr val="bg1"/>
                              </a:solidFill>
                              <a:latin typeface="Cambria Math" panose="02040503050406030204" pitchFamily="18" charset="0"/>
                            </a:rPr>
                          </m:ctrlPr>
                        </m:fPr>
                        <m:num>
                          <m:r>
                            <a:rPr lang="en-US" sz="2400" i="1">
                              <a:solidFill>
                                <a:schemeClr val="bg1"/>
                              </a:solidFill>
                              <a:latin typeface="Cambria Math" panose="02040503050406030204" pitchFamily="18" charset="0"/>
                              <a:ea typeface="Cambria Math" panose="02040503050406030204" pitchFamily="18" charset="0"/>
                            </a:rPr>
                            <m:t>𝜕</m:t>
                          </m:r>
                          <m:sSubSup>
                            <m:sSubSupPr>
                              <m:ctrlPr>
                                <a:rPr lang="en-US" sz="2400" i="1">
                                  <a:solidFill>
                                    <a:schemeClr val="bg1"/>
                                  </a:solidFill>
                                  <a:latin typeface="Cambria Math" panose="02040503050406030204" pitchFamily="18" charset="0"/>
                                  <a:ea typeface="Cambria Math" panose="02040503050406030204" pitchFamily="18" charset="0"/>
                                </a:rPr>
                              </m:ctrlPr>
                            </m:sSubSupPr>
                            <m:e>
                              <m:r>
                                <a:rPr lang="en-US" sz="2400" i="1">
                                  <a:solidFill>
                                    <a:schemeClr val="bg1"/>
                                  </a:solidFill>
                                  <a:latin typeface="Cambria Math" panose="02040503050406030204" pitchFamily="18" charset="0"/>
                                  <a:ea typeface="Cambria Math" panose="02040503050406030204" pitchFamily="18" charset="0"/>
                                </a:rPr>
                                <m:t>𝑝</m:t>
                              </m:r>
                            </m:e>
                            <m:sub>
                              <m:r>
                                <a:rPr lang="en-US" sz="2400" b="0" i="1" smtClean="0">
                                  <a:solidFill>
                                    <a:schemeClr val="bg1"/>
                                  </a:solidFill>
                                  <a:latin typeface="Cambria Math" panose="02040503050406030204" pitchFamily="18" charset="0"/>
                                  <a:ea typeface="Cambria Math" panose="02040503050406030204" pitchFamily="18" charset="0"/>
                                </a:rPr>
                                <m:t>𝐵</m:t>
                              </m:r>
                            </m:sub>
                            <m:sup>
                              <m:r>
                                <a:rPr lang="en-US" sz="2400" i="1">
                                  <a:solidFill>
                                    <a:schemeClr val="bg1"/>
                                  </a:solidFill>
                                  <a:latin typeface="Cambria Math" panose="02040503050406030204" pitchFamily="18" charset="0"/>
                                  <a:ea typeface="Cambria Math" panose="02040503050406030204" pitchFamily="18" charset="0"/>
                                </a:rPr>
                                <m:t>′</m:t>
                              </m:r>
                            </m:sup>
                          </m:sSubSup>
                        </m:num>
                        <m:den>
                          <m:r>
                            <a:rPr lang="en-US" sz="2400" i="1">
                              <a:solidFill>
                                <a:schemeClr val="bg1"/>
                              </a:solidFill>
                              <a:latin typeface="Cambria Math" panose="02040503050406030204" pitchFamily="18" charset="0"/>
                              <a:ea typeface="Cambria Math" panose="02040503050406030204" pitchFamily="18" charset="0"/>
                            </a:rPr>
                            <m:t>𝜕</m:t>
                          </m:r>
                          <m:r>
                            <a:rPr lang="en-US" sz="2400" i="1">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7" name="TextBox 6">
                <a:extLst>
                  <a:ext uri="{FF2B5EF4-FFF2-40B4-BE49-F238E27FC236}">
                    <a16:creationId xmlns:a16="http://schemas.microsoft.com/office/drawing/2014/main" id="{5580C326-FC8C-4726-9DD6-1D553ED2C874}"/>
                  </a:ext>
                </a:extLst>
              </p:cNvPr>
              <p:cNvSpPr txBox="1">
                <a:spLocks noRot="1" noChangeAspect="1" noMove="1" noResize="1" noEditPoints="1" noAdjustHandles="1" noChangeArrowheads="1" noChangeShapeType="1" noTextEdit="1"/>
              </p:cNvSpPr>
              <p:nvPr/>
            </p:nvSpPr>
            <p:spPr>
              <a:xfrm>
                <a:off x="947126" y="3135218"/>
                <a:ext cx="3993665" cy="800027"/>
              </a:xfrm>
              <a:prstGeom prst="rect">
                <a:avLst/>
              </a:prstGeom>
              <a:blipFill>
                <a:blip r:embed="rId2"/>
                <a:stretch>
                  <a:fillRect b="-9231"/>
                </a:stretch>
              </a:blipFill>
            </p:spPr>
            <p:txBody>
              <a:bodyPr/>
              <a:lstStyle/>
              <a:p>
                <a:r>
                  <a:rPr lang="en-US">
                    <a:noFill/>
                  </a:rPr>
                  <a:t> </a:t>
                </a:r>
              </a:p>
            </p:txBody>
          </p:sp>
        </mc:Fallback>
      </mc:AlternateContent>
      <p:cxnSp>
        <p:nvCxnSpPr>
          <p:cNvPr id="11" name="Straight Arrow Connector 10">
            <a:extLst>
              <a:ext uri="{FF2B5EF4-FFF2-40B4-BE49-F238E27FC236}">
                <a16:creationId xmlns:a16="http://schemas.microsoft.com/office/drawing/2014/main" id="{BA513541-1C77-9201-EE63-962779F8F0A2}"/>
              </a:ext>
            </a:extLst>
          </p:cNvPr>
          <p:cNvCxnSpPr>
            <a:cxnSpLocks/>
          </p:cNvCxnSpPr>
          <p:nvPr/>
        </p:nvCxnSpPr>
        <p:spPr>
          <a:xfrm flipH="1" flipV="1">
            <a:off x="2662517" y="4067636"/>
            <a:ext cx="328109" cy="884645"/>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8C2FEBD-1F62-00FF-27F0-1F5C4A4AD800}"/>
              </a:ext>
            </a:extLst>
          </p:cNvPr>
          <p:cNvSpPr txBox="1"/>
          <p:nvPr/>
        </p:nvSpPr>
        <p:spPr>
          <a:xfrm>
            <a:off x="2453148" y="5104589"/>
            <a:ext cx="1862138" cy="923330"/>
          </a:xfrm>
          <a:prstGeom prst="rect">
            <a:avLst/>
          </a:prstGeom>
          <a:noFill/>
        </p:spPr>
        <p:txBody>
          <a:bodyPr wrap="square" rtlCol="0">
            <a:spAutoFit/>
          </a:bodyPr>
          <a:lstStyle/>
          <a:p>
            <a:r>
              <a:rPr lang="en-US" dirty="0">
                <a:solidFill>
                  <a:schemeClr val="bg1"/>
                </a:solidFill>
                <a:latin typeface="MgOpen Cosmetica" panose="020B0500000300020003" pitchFamily="34" charset="0"/>
              </a:rPr>
              <a:t>Vertical Pressure Gradient Accelerations</a:t>
            </a:r>
          </a:p>
        </p:txBody>
      </p:sp>
      <p:cxnSp>
        <p:nvCxnSpPr>
          <p:cNvPr id="17" name="Straight Arrow Connector 16">
            <a:extLst>
              <a:ext uri="{FF2B5EF4-FFF2-40B4-BE49-F238E27FC236}">
                <a16:creationId xmlns:a16="http://schemas.microsoft.com/office/drawing/2014/main" id="{C414A5AD-26E8-490E-85F4-1CAE7A89E008}"/>
              </a:ext>
            </a:extLst>
          </p:cNvPr>
          <p:cNvCxnSpPr>
            <a:cxnSpLocks/>
          </p:cNvCxnSpPr>
          <p:nvPr/>
        </p:nvCxnSpPr>
        <p:spPr>
          <a:xfrm flipV="1">
            <a:off x="3384217" y="4031403"/>
            <a:ext cx="261571" cy="93241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792E846-D50F-A380-A280-50C0D4FCD136}"/>
              </a:ext>
            </a:extLst>
          </p:cNvPr>
          <p:cNvCxnSpPr>
            <a:cxnSpLocks/>
          </p:cNvCxnSpPr>
          <p:nvPr/>
        </p:nvCxnSpPr>
        <p:spPr>
          <a:xfrm flipH="1" flipV="1">
            <a:off x="4280871" y="1973264"/>
            <a:ext cx="657225" cy="536917"/>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5502287-DBE5-9813-7B73-A0E36537AA69}"/>
              </a:ext>
            </a:extLst>
          </p:cNvPr>
          <p:cNvSpPr txBox="1"/>
          <p:nvPr/>
        </p:nvSpPr>
        <p:spPr>
          <a:xfrm>
            <a:off x="4518996" y="2552455"/>
            <a:ext cx="1862138" cy="646331"/>
          </a:xfrm>
          <a:prstGeom prst="rect">
            <a:avLst/>
          </a:prstGeom>
          <a:noFill/>
        </p:spPr>
        <p:txBody>
          <a:bodyPr wrap="square" rtlCol="0">
            <a:spAutoFit/>
          </a:bodyPr>
          <a:lstStyle/>
          <a:p>
            <a:r>
              <a:rPr lang="en-US" dirty="0">
                <a:solidFill>
                  <a:schemeClr val="bg1"/>
                </a:solidFill>
                <a:latin typeface="MgOpen Cosmetica" panose="020B0500000300020003" pitchFamily="34" charset="0"/>
              </a:rPr>
              <a:t>Archimedean buoyancy</a:t>
            </a:r>
          </a:p>
        </p:txBody>
      </p: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70E143E8-2F94-C468-C645-17D98AAF18D9}"/>
                  </a:ext>
                </a:extLst>
              </p:cNvPr>
              <p:cNvSpPr txBox="1"/>
              <p:nvPr/>
            </p:nvSpPr>
            <p:spPr>
              <a:xfrm>
                <a:off x="5851577" y="2510181"/>
                <a:ext cx="4749187" cy="76745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solidFill>
                            <a:schemeClr val="bg1"/>
                          </a:solidFill>
                          <a:latin typeface="Cambria Math" panose="02040503050406030204" pitchFamily="18" charset="0"/>
                        </a:rPr>
                        <m:t>𝐵</m:t>
                      </m:r>
                      <m:r>
                        <a:rPr lang="en-US" sz="2400" b="0" i="1" smtClean="0">
                          <a:solidFill>
                            <a:schemeClr val="bg1"/>
                          </a:solidFill>
                          <a:latin typeface="Cambria Math" panose="02040503050406030204" pitchFamily="18" charset="0"/>
                          <a:ea typeface="Cambria Math" panose="02040503050406030204" pitchFamily="18" charset="0"/>
                        </a:rPr>
                        <m:t>≈</m:t>
                      </m:r>
                      <m:f>
                        <m:fPr>
                          <m:ctrlPr>
                            <a:rPr lang="en-US" sz="2400" b="0" i="1" smtClean="0">
                              <a:solidFill>
                                <a:schemeClr val="bg1"/>
                              </a:solidFill>
                              <a:latin typeface="Cambria Math" panose="02040503050406030204" pitchFamily="18" charset="0"/>
                              <a:ea typeface="Cambria Math" panose="02040503050406030204" pitchFamily="18" charset="0"/>
                            </a:rPr>
                          </m:ctrlPr>
                        </m:fPr>
                        <m:num>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𝜃</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𝜃</m:t>
                              </m:r>
                            </m:e>
                            <m:sub>
                              <m:r>
                                <a:rPr lang="en-US" sz="2400" b="0" i="1" smtClean="0">
                                  <a:solidFill>
                                    <a:schemeClr val="bg1"/>
                                  </a:solidFill>
                                  <a:latin typeface="Cambria Math" panose="02040503050406030204" pitchFamily="18" charset="0"/>
                                  <a:ea typeface="Cambria Math" panose="02040503050406030204" pitchFamily="18" charset="0"/>
                                </a:rPr>
                                <m:t>0</m:t>
                              </m:r>
                            </m:sub>
                          </m:sSub>
                        </m:den>
                      </m:f>
                      <m:r>
                        <a:rPr lang="en-US" sz="2400" b="0" i="1" smtClean="0">
                          <a:solidFill>
                            <a:schemeClr val="bg1"/>
                          </a:solidFill>
                          <a:latin typeface="Cambria Math" panose="02040503050406030204" pitchFamily="18" charset="0"/>
                          <a:ea typeface="Cambria Math" panose="02040503050406030204" pitchFamily="18" charset="0"/>
                        </a:rPr>
                        <m:t>+</m:t>
                      </m:r>
                      <m:d>
                        <m:dPr>
                          <m:ctrlPr>
                            <a:rPr lang="en-US" sz="2400" b="0" i="1" smtClean="0">
                              <a:solidFill>
                                <a:schemeClr val="bg1"/>
                              </a:solidFill>
                              <a:latin typeface="Cambria Math" panose="02040503050406030204" pitchFamily="18" charset="0"/>
                              <a:ea typeface="Cambria Math" panose="02040503050406030204" pitchFamily="18" charset="0"/>
                            </a:rPr>
                          </m:ctrlPr>
                        </m:dPr>
                        <m:e>
                          <m:f>
                            <m:fPr>
                              <m:ctrlPr>
                                <a:rPr lang="en-US" sz="2400" b="0" i="1" smtClean="0">
                                  <a:solidFill>
                                    <a:schemeClr val="bg1"/>
                                  </a:solidFill>
                                  <a:latin typeface="Cambria Math" panose="02040503050406030204" pitchFamily="18" charset="0"/>
                                  <a:ea typeface="Cambria Math" panose="02040503050406030204" pitchFamily="18" charset="0"/>
                                </a:rPr>
                              </m:ctrlPr>
                            </m:fPr>
                            <m:num>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𝑣</m:t>
                                  </m:r>
                                </m:sub>
                              </m:sSub>
                            </m:num>
                            <m:den>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𝑅</m:t>
                                  </m:r>
                                </m:e>
                                <m:sub>
                                  <m:r>
                                    <a:rPr lang="en-US" sz="2400" b="0" i="1" smtClean="0">
                                      <a:solidFill>
                                        <a:schemeClr val="bg1"/>
                                      </a:solidFill>
                                      <a:latin typeface="Cambria Math" panose="02040503050406030204" pitchFamily="18" charset="0"/>
                                      <a:ea typeface="Cambria Math" panose="02040503050406030204" pitchFamily="18" charset="0"/>
                                    </a:rPr>
                                    <m:t>𝑑</m:t>
                                  </m:r>
                                </m:sub>
                              </m:sSub>
                            </m:den>
                          </m:f>
                          <m:r>
                            <a:rPr lang="en-US" sz="2400" b="0" i="1" smtClean="0">
                              <a:solidFill>
                                <a:schemeClr val="bg1"/>
                              </a:solidFill>
                              <a:latin typeface="Cambria Math" panose="02040503050406030204" pitchFamily="18" charset="0"/>
                              <a:ea typeface="Cambria Math" panose="02040503050406030204" pitchFamily="18" charset="0"/>
                            </a:rPr>
                            <m:t>−1</m:t>
                          </m:r>
                        </m:e>
                      </m:d>
                      <m:sSubSup>
                        <m:sSubSupPr>
                          <m:ctrlPr>
                            <a:rPr lang="en-US" sz="2400" b="0" i="1" smtClean="0">
                              <a:solidFill>
                                <a:schemeClr val="bg1"/>
                              </a:solidFill>
                              <a:latin typeface="Cambria Math" panose="02040503050406030204" pitchFamily="18" charset="0"/>
                              <a:ea typeface="Cambria Math" panose="02040503050406030204" pitchFamily="18" charset="0"/>
                            </a:rPr>
                          </m:ctrlPr>
                        </m:sSubSup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𝑣</m:t>
                          </m:r>
                        </m:sub>
                        <m:sup>
                          <m:r>
                            <a:rPr lang="en-US" sz="2400" b="0" i="1" smtClean="0">
                              <a:solidFill>
                                <a:schemeClr val="bg1"/>
                              </a:solidFill>
                              <a:latin typeface="Cambria Math" panose="02040503050406030204" pitchFamily="18" charset="0"/>
                              <a:ea typeface="Cambria Math" panose="02040503050406030204" pitchFamily="18" charset="0"/>
                            </a:rPr>
                            <m:t>∗</m:t>
                          </m:r>
                        </m:sup>
                      </m:sSubSup>
                      <m:r>
                        <a:rPr lang="en-US" sz="2400" b="0" i="1" smtClean="0">
                          <a:solidFill>
                            <a:schemeClr val="bg1"/>
                          </a:solidFill>
                          <a:latin typeface="Cambria Math" panose="02040503050406030204" pitchFamily="18" charset="0"/>
                          <a:ea typeface="Cambria Math" panose="02040503050406030204" pitchFamily="18" charset="0"/>
                        </a:rPr>
                        <m:t>−</m:t>
                      </m:r>
                      <m:sSub>
                        <m:sSubPr>
                          <m:ctrlPr>
                            <a:rPr lang="en-US" sz="2400" b="0" i="1" smtClean="0">
                              <a:solidFill>
                                <a:schemeClr val="bg1"/>
                              </a:solidFill>
                              <a:latin typeface="Cambria Math" panose="02040503050406030204" pitchFamily="18" charset="0"/>
                              <a:ea typeface="Cambria Math" panose="02040503050406030204" pitchFamily="18" charset="0"/>
                            </a:rPr>
                          </m:ctrlPr>
                        </m:sSubPr>
                        <m:e>
                          <m:r>
                            <a:rPr lang="en-US" sz="2400" b="0" i="1" smtClean="0">
                              <a:solidFill>
                                <a:schemeClr val="bg1"/>
                              </a:solidFill>
                              <a:latin typeface="Cambria Math" panose="02040503050406030204" pitchFamily="18" charset="0"/>
                              <a:ea typeface="Cambria Math" panose="02040503050406030204" pitchFamily="18" charset="0"/>
                            </a:rPr>
                            <m:t>𝑞</m:t>
                          </m:r>
                        </m:e>
                        <m:sub>
                          <m:r>
                            <a:rPr lang="en-US" sz="2400" b="0" i="1" smtClean="0">
                              <a:solidFill>
                                <a:schemeClr val="bg1"/>
                              </a:solidFill>
                              <a:latin typeface="Cambria Math" panose="02040503050406030204" pitchFamily="18" charset="0"/>
                              <a:ea typeface="Cambria Math" panose="02040503050406030204" pitchFamily="18" charset="0"/>
                            </a:rPr>
                            <m:t>𝑙𝑓</m:t>
                          </m:r>
                        </m:sub>
                      </m:sSub>
                    </m:oMath>
                  </m:oMathPara>
                </a14:m>
                <a:endParaRPr lang="en-US" sz="2400" dirty="0">
                  <a:solidFill>
                    <a:schemeClr val="bg1"/>
                  </a:solidFill>
                </a:endParaRPr>
              </a:p>
            </p:txBody>
          </p:sp>
        </mc:Choice>
        <mc:Fallback xmlns="">
          <p:sp>
            <p:nvSpPr>
              <p:cNvPr id="16" name="TextBox 15">
                <a:extLst>
                  <a:ext uri="{FF2B5EF4-FFF2-40B4-BE49-F238E27FC236}">
                    <a16:creationId xmlns:a16="http://schemas.microsoft.com/office/drawing/2014/main" id="{70E143E8-2F94-C468-C645-17D98AAF18D9}"/>
                  </a:ext>
                </a:extLst>
              </p:cNvPr>
              <p:cNvSpPr txBox="1">
                <a:spLocks noRot="1" noChangeAspect="1" noMove="1" noResize="1" noEditPoints="1" noAdjustHandles="1" noChangeArrowheads="1" noChangeShapeType="1" noTextEdit="1"/>
              </p:cNvSpPr>
              <p:nvPr/>
            </p:nvSpPr>
            <p:spPr>
              <a:xfrm>
                <a:off x="5851577" y="2510181"/>
                <a:ext cx="4749187" cy="767454"/>
              </a:xfrm>
              <a:prstGeom prst="rect">
                <a:avLst/>
              </a:prstGeom>
              <a:blipFill>
                <a:blip r:embed="rId4"/>
                <a:stretch>
                  <a:fillRect b="-8065"/>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2C26EEEB-BF56-04E3-FB81-2DF45D7F7CAD}"/>
              </a:ext>
            </a:extLst>
          </p:cNvPr>
          <p:cNvSpPr/>
          <p:nvPr/>
        </p:nvSpPr>
        <p:spPr>
          <a:xfrm>
            <a:off x="1971929" y="3135218"/>
            <a:ext cx="1139261" cy="800027"/>
          </a:xfrm>
          <a:prstGeom prst="rect">
            <a:avLst/>
          </a:prstGeom>
          <a:noFill/>
          <a:ln>
            <a:solidFill>
              <a:srgbClr val="FFFF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058BC5C-9B48-5482-32C2-85094CAE9762}"/>
              </a:ext>
            </a:extLst>
          </p:cNvPr>
          <p:cNvSpPr txBox="1"/>
          <p:nvPr/>
        </p:nvSpPr>
        <p:spPr>
          <a:xfrm>
            <a:off x="5056094" y="3935245"/>
            <a:ext cx="2635624" cy="1477328"/>
          </a:xfrm>
          <a:prstGeom prst="rect">
            <a:avLst/>
          </a:prstGeom>
          <a:noFill/>
        </p:spPr>
        <p:txBody>
          <a:bodyPr wrap="square" rtlCol="0">
            <a:spAutoFit/>
          </a:bodyPr>
          <a:lstStyle/>
          <a:p>
            <a:r>
              <a:rPr lang="en-US" dirty="0">
                <a:solidFill>
                  <a:srgbClr val="FFFF00"/>
                </a:solidFill>
                <a:latin typeface="MgOpen Cosmetica" panose="020B0500000300020003" pitchFamily="34" charset="0"/>
              </a:rPr>
              <a:t>Vertical gradient of dynamic perturbation pressure. Can be further separated into linear and nonlinear components:</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F42B5861-B6FC-3172-807D-C7E6E4228F31}"/>
                  </a:ext>
                </a:extLst>
              </p:cNvPr>
              <p:cNvSpPr txBox="1"/>
              <p:nvPr/>
            </p:nvSpPr>
            <p:spPr>
              <a:xfrm>
                <a:off x="7901643" y="3935405"/>
                <a:ext cx="3123740" cy="58997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i="1" smtClean="0">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r>
                            <a:rPr lang="en-US" i="1">
                              <a:solidFill>
                                <a:schemeClr val="bg1"/>
                              </a:solidFill>
                              <a:latin typeface="Cambria Math" panose="02040503050406030204" pitchFamily="18" charset="0"/>
                            </a:rPr>
                            <m:t>1</m:t>
                          </m:r>
                        </m:num>
                        <m:den>
                          <m:r>
                            <a:rPr lang="en-US" i="1">
                              <a:solidFill>
                                <a:schemeClr val="bg1"/>
                              </a:solidFill>
                              <a:latin typeface="Cambria Math" panose="02040503050406030204" pitchFamily="18" charset="0"/>
                              <a:ea typeface="Cambria Math" panose="02040503050406030204" pitchFamily="18" charset="0"/>
                            </a:rPr>
                            <m:t>𝜌</m:t>
                          </m:r>
                        </m:den>
                      </m:f>
                      <m:f>
                        <m:fPr>
                          <m:ctrlPr>
                            <a:rPr lang="en-US" i="1">
                              <a:solidFill>
                                <a:schemeClr val="bg1"/>
                              </a:solidFill>
                              <a:latin typeface="Cambria Math" panose="02040503050406030204" pitchFamily="18" charset="0"/>
                            </a:rPr>
                          </m:ctrlPr>
                        </m:fPr>
                        <m:num>
                          <m:r>
                            <a:rPr lang="en-US" i="1">
                              <a:solidFill>
                                <a:schemeClr val="bg1"/>
                              </a:solidFill>
                              <a:latin typeface="Cambria Math" panose="02040503050406030204" pitchFamily="18" charset="0"/>
                              <a:ea typeface="Cambria Math" panose="02040503050406030204" pitchFamily="18" charset="0"/>
                            </a:rPr>
                            <m:t>𝜕</m:t>
                          </m:r>
                          <m:sSubSup>
                            <m:sSubSupPr>
                              <m:ctrlPr>
                                <a:rPr lang="en-US" i="1">
                                  <a:solidFill>
                                    <a:schemeClr val="bg1"/>
                                  </a:solidFill>
                                  <a:latin typeface="Cambria Math" panose="02040503050406030204" pitchFamily="18" charset="0"/>
                                  <a:ea typeface="Cambria Math" panose="02040503050406030204" pitchFamily="18" charset="0"/>
                                </a:rPr>
                              </m:ctrlPr>
                            </m:sSubSupPr>
                            <m:e>
                              <m:r>
                                <a:rPr lang="en-US" i="1">
                                  <a:solidFill>
                                    <a:schemeClr val="bg1"/>
                                  </a:solidFill>
                                  <a:latin typeface="Cambria Math" panose="02040503050406030204" pitchFamily="18" charset="0"/>
                                  <a:ea typeface="Cambria Math" panose="02040503050406030204" pitchFamily="18" charset="0"/>
                                </a:rPr>
                                <m:t>𝑝</m:t>
                              </m:r>
                            </m:e>
                            <m:sub>
                              <m:r>
                                <a:rPr lang="en-US" i="1">
                                  <a:solidFill>
                                    <a:schemeClr val="bg1"/>
                                  </a:solidFill>
                                  <a:latin typeface="Cambria Math" panose="02040503050406030204" pitchFamily="18" charset="0"/>
                                  <a:ea typeface="Cambria Math" panose="02040503050406030204" pitchFamily="18" charset="0"/>
                                </a:rPr>
                                <m:t>𝐷</m:t>
                              </m:r>
                            </m:sub>
                            <m:sup>
                              <m:r>
                                <a:rPr lang="en-US" i="1">
                                  <a:solidFill>
                                    <a:schemeClr val="bg1"/>
                                  </a:solidFill>
                                  <a:latin typeface="Cambria Math" panose="02040503050406030204" pitchFamily="18" charset="0"/>
                                  <a:ea typeface="Cambria Math" panose="02040503050406030204" pitchFamily="18" charset="0"/>
                                </a:rPr>
                                <m:t>′</m:t>
                              </m:r>
                            </m:sup>
                          </m:sSubSup>
                        </m:num>
                        <m:den>
                          <m:r>
                            <a:rPr lang="en-US" i="1">
                              <a:solidFill>
                                <a:schemeClr val="bg1"/>
                              </a:solidFill>
                              <a:latin typeface="Cambria Math" panose="02040503050406030204" pitchFamily="18" charset="0"/>
                              <a:ea typeface="Cambria Math" panose="02040503050406030204" pitchFamily="18" charset="0"/>
                            </a:rPr>
                            <m:t>𝜕</m:t>
                          </m:r>
                          <m:r>
                            <a:rPr lang="en-US" i="1">
                              <a:solidFill>
                                <a:schemeClr val="bg1"/>
                              </a:solidFill>
                              <a:latin typeface="Cambria Math" panose="02040503050406030204" pitchFamily="18" charset="0"/>
                            </a:rPr>
                            <m:t>𝑧</m:t>
                          </m:r>
                        </m:den>
                      </m:f>
                      <m:r>
                        <a:rPr lang="en-US" b="0" i="1" smtClean="0">
                          <a:solidFill>
                            <a:schemeClr val="bg1"/>
                          </a:solidFill>
                          <a:latin typeface="Cambria Math" panose="02040503050406030204" pitchFamily="18" charset="0"/>
                        </a:rPr>
                        <m:t>=</m:t>
                      </m:r>
                      <m:r>
                        <a:rPr lang="en-US" i="1">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r>
                            <a:rPr lang="en-US" i="1">
                              <a:solidFill>
                                <a:schemeClr val="bg1"/>
                              </a:solidFill>
                              <a:latin typeface="Cambria Math" panose="02040503050406030204" pitchFamily="18" charset="0"/>
                            </a:rPr>
                            <m:t>1</m:t>
                          </m:r>
                        </m:num>
                        <m:den>
                          <m:r>
                            <a:rPr lang="en-US" i="1">
                              <a:solidFill>
                                <a:schemeClr val="bg1"/>
                              </a:solidFill>
                              <a:latin typeface="Cambria Math" panose="02040503050406030204" pitchFamily="18" charset="0"/>
                              <a:ea typeface="Cambria Math" panose="02040503050406030204" pitchFamily="18" charset="0"/>
                            </a:rPr>
                            <m:t>𝜌</m:t>
                          </m:r>
                        </m:den>
                      </m:f>
                      <m:f>
                        <m:fPr>
                          <m:ctrlPr>
                            <a:rPr lang="en-US" i="1">
                              <a:solidFill>
                                <a:schemeClr val="bg1"/>
                              </a:solidFill>
                              <a:latin typeface="Cambria Math" panose="02040503050406030204" pitchFamily="18" charset="0"/>
                            </a:rPr>
                          </m:ctrlPr>
                        </m:fPr>
                        <m:num>
                          <m:r>
                            <a:rPr lang="en-US" i="1">
                              <a:solidFill>
                                <a:schemeClr val="bg1"/>
                              </a:solidFill>
                              <a:latin typeface="Cambria Math" panose="02040503050406030204" pitchFamily="18" charset="0"/>
                              <a:ea typeface="Cambria Math" panose="02040503050406030204" pitchFamily="18" charset="0"/>
                            </a:rPr>
                            <m:t>𝜕</m:t>
                          </m:r>
                          <m:sSubSup>
                            <m:sSubSupPr>
                              <m:ctrlPr>
                                <a:rPr lang="en-US" i="1">
                                  <a:solidFill>
                                    <a:schemeClr val="bg1"/>
                                  </a:solidFill>
                                  <a:latin typeface="Cambria Math" panose="02040503050406030204" pitchFamily="18" charset="0"/>
                                  <a:ea typeface="Cambria Math" panose="02040503050406030204" pitchFamily="18" charset="0"/>
                                </a:rPr>
                              </m:ctrlPr>
                            </m:sSubSupPr>
                            <m:e>
                              <m:r>
                                <a:rPr lang="en-US" i="1">
                                  <a:solidFill>
                                    <a:schemeClr val="bg1"/>
                                  </a:solidFill>
                                  <a:latin typeface="Cambria Math" panose="02040503050406030204" pitchFamily="18" charset="0"/>
                                  <a:ea typeface="Cambria Math" panose="02040503050406030204" pitchFamily="18" charset="0"/>
                                </a:rPr>
                                <m:t>𝑝</m:t>
                              </m:r>
                            </m:e>
                            <m:sub>
                              <m:r>
                                <a:rPr lang="en-US" i="1">
                                  <a:solidFill>
                                    <a:schemeClr val="bg1"/>
                                  </a:solidFill>
                                  <a:latin typeface="Cambria Math" panose="02040503050406030204" pitchFamily="18" charset="0"/>
                                  <a:ea typeface="Cambria Math" panose="02040503050406030204" pitchFamily="18" charset="0"/>
                                </a:rPr>
                                <m:t>𝐷</m:t>
                              </m:r>
                              <m:r>
                                <a:rPr lang="en-US" b="0" i="1" smtClean="0">
                                  <a:solidFill>
                                    <a:schemeClr val="bg1"/>
                                  </a:solidFill>
                                  <a:latin typeface="Cambria Math" panose="02040503050406030204" pitchFamily="18" charset="0"/>
                                  <a:ea typeface="Cambria Math" panose="02040503050406030204" pitchFamily="18" charset="0"/>
                                </a:rPr>
                                <m:t>,</m:t>
                              </m:r>
                              <m:r>
                                <a:rPr lang="en-US" b="0" i="1" smtClean="0">
                                  <a:solidFill>
                                    <a:schemeClr val="bg1"/>
                                  </a:solidFill>
                                  <a:latin typeface="Cambria Math" panose="02040503050406030204" pitchFamily="18" charset="0"/>
                                  <a:ea typeface="Cambria Math" panose="02040503050406030204" pitchFamily="18" charset="0"/>
                                </a:rPr>
                                <m:t>𝐿</m:t>
                              </m:r>
                            </m:sub>
                            <m:sup>
                              <m:r>
                                <a:rPr lang="en-US" i="1">
                                  <a:solidFill>
                                    <a:schemeClr val="bg1"/>
                                  </a:solidFill>
                                  <a:latin typeface="Cambria Math" panose="02040503050406030204" pitchFamily="18" charset="0"/>
                                  <a:ea typeface="Cambria Math" panose="02040503050406030204" pitchFamily="18" charset="0"/>
                                </a:rPr>
                                <m:t>′</m:t>
                              </m:r>
                            </m:sup>
                          </m:sSubSup>
                        </m:num>
                        <m:den>
                          <m:r>
                            <a:rPr lang="en-US" i="1">
                              <a:solidFill>
                                <a:schemeClr val="bg1"/>
                              </a:solidFill>
                              <a:latin typeface="Cambria Math" panose="02040503050406030204" pitchFamily="18" charset="0"/>
                              <a:ea typeface="Cambria Math" panose="02040503050406030204" pitchFamily="18" charset="0"/>
                            </a:rPr>
                            <m:t>𝜕</m:t>
                          </m:r>
                          <m:r>
                            <a:rPr lang="en-US" i="1">
                              <a:solidFill>
                                <a:schemeClr val="bg1"/>
                              </a:solidFill>
                              <a:latin typeface="Cambria Math" panose="02040503050406030204" pitchFamily="18" charset="0"/>
                            </a:rPr>
                            <m:t>𝑧</m:t>
                          </m:r>
                        </m:den>
                      </m:f>
                      <m:r>
                        <a:rPr lang="en-US" i="1">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r>
                            <a:rPr lang="en-US" i="1">
                              <a:solidFill>
                                <a:schemeClr val="bg1"/>
                              </a:solidFill>
                              <a:latin typeface="Cambria Math" panose="02040503050406030204" pitchFamily="18" charset="0"/>
                            </a:rPr>
                            <m:t>1</m:t>
                          </m:r>
                        </m:num>
                        <m:den>
                          <m:r>
                            <a:rPr lang="en-US" i="1">
                              <a:solidFill>
                                <a:schemeClr val="bg1"/>
                              </a:solidFill>
                              <a:latin typeface="Cambria Math" panose="02040503050406030204" pitchFamily="18" charset="0"/>
                              <a:ea typeface="Cambria Math" panose="02040503050406030204" pitchFamily="18" charset="0"/>
                            </a:rPr>
                            <m:t>𝜌</m:t>
                          </m:r>
                        </m:den>
                      </m:f>
                      <m:f>
                        <m:fPr>
                          <m:ctrlPr>
                            <a:rPr lang="en-US" i="1">
                              <a:solidFill>
                                <a:schemeClr val="bg1"/>
                              </a:solidFill>
                              <a:latin typeface="Cambria Math" panose="02040503050406030204" pitchFamily="18" charset="0"/>
                            </a:rPr>
                          </m:ctrlPr>
                        </m:fPr>
                        <m:num>
                          <m:r>
                            <a:rPr lang="en-US" i="1">
                              <a:solidFill>
                                <a:schemeClr val="bg1"/>
                              </a:solidFill>
                              <a:latin typeface="Cambria Math" panose="02040503050406030204" pitchFamily="18" charset="0"/>
                              <a:ea typeface="Cambria Math" panose="02040503050406030204" pitchFamily="18" charset="0"/>
                            </a:rPr>
                            <m:t>𝜕</m:t>
                          </m:r>
                          <m:sSubSup>
                            <m:sSubSupPr>
                              <m:ctrlPr>
                                <a:rPr lang="en-US" i="1">
                                  <a:solidFill>
                                    <a:schemeClr val="bg1"/>
                                  </a:solidFill>
                                  <a:latin typeface="Cambria Math" panose="02040503050406030204" pitchFamily="18" charset="0"/>
                                  <a:ea typeface="Cambria Math" panose="02040503050406030204" pitchFamily="18" charset="0"/>
                                </a:rPr>
                              </m:ctrlPr>
                            </m:sSubSupPr>
                            <m:e>
                              <m:r>
                                <a:rPr lang="en-US" i="1">
                                  <a:solidFill>
                                    <a:schemeClr val="bg1"/>
                                  </a:solidFill>
                                  <a:latin typeface="Cambria Math" panose="02040503050406030204" pitchFamily="18" charset="0"/>
                                  <a:ea typeface="Cambria Math" panose="02040503050406030204" pitchFamily="18" charset="0"/>
                                </a:rPr>
                                <m:t>𝑝</m:t>
                              </m:r>
                            </m:e>
                            <m:sub>
                              <m:r>
                                <a:rPr lang="en-US" i="1">
                                  <a:solidFill>
                                    <a:schemeClr val="bg1"/>
                                  </a:solidFill>
                                  <a:latin typeface="Cambria Math" panose="02040503050406030204" pitchFamily="18" charset="0"/>
                                  <a:ea typeface="Cambria Math" panose="02040503050406030204" pitchFamily="18" charset="0"/>
                                </a:rPr>
                                <m:t>𝐷</m:t>
                              </m:r>
                              <m:r>
                                <a:rPr lang="en-US" b="0" i="1" smtClean="0">
                                  <a:solidFill>
                                    <a:schemeClr val="bg1"/>
                                  </a:solidFill>
                                  <a:latin typeface="Cambria Math" panose="02040503050406030204" pitchFamily="18" charset="0"/>
                                  <a:ea typeface="Cambria Math" panose="02040503050406030204" pitchFamily="18" charset="0"/>
                                </a:rPr>
                                <m:t>,</m:t>
                              </m:r>
                              <m:r>
                                <a:rPr lang="en-US" b="0" i="1" smtClean="0">
                                  <a:solidFill>
                                    <a:schemeClr val="bg1"/>
                                  </a:solidFill>
                                  <a:latin typeface="Cambria Math" panose="02040503050406030204" pitchFamily="18" charset="0"/>
                                  <a:ea typeface="Cambria Math" panose="02040503050406030204" pitchFamily="18" charset="0"/>
                                </a:rPr>
                                <m:t>𝑁𝐿</m:t>
                              </m:r>
                            </m:sub>
                            <m:sup>
                              <m:r>
                                <a:rPr lang="en-US" i="1">
                                  <a:solidFill>
                                    <a:schemeClr val="bg1"/>
                                  </a:solidFill>
                                  <a:latin typeface="Cambria Math" panose="02040503050406030204" pitchFamily="18" charset="0"/>
                                  <a:ea typeface="Cambria Math" panose="02040503050406030204" pitchFamily="18" charset="0"/>
                                </a:rPr>
                                <m:t>′</m:t>
                              </m:r>
                            </m:sup>
                          </m:sSubSup>
                        </m:num>
                        <m:den>
                          <m:r>
                            <a:rPr lang="en-US" i="1">
                              <a:solidFill>
                                <a:schemeClr val="bg1"/>
                              </a:solidFill>
                              <a:latin typeface="Cambria Math" panose="02040503050406030204" pitchFamily="18" charset="0"/>
                              <a:ea typeface="Cambria Math" panose="02040503050406030204" pitchFamily="18" charset="0"/>
                            </a:rPr>
                            <m:t>𝜕</m:t>
                          </m:r>
                          <m:r>
                            <a:rPr lang="en-US" i="1">
                              <a:solidFill>
                                <a:schemeClr val="bg1"/>
                              </a:solidFill>
                              <a:latin typeface="Cambria Math" panose="02040503050406030204" pitchFamily="18" charset="0"/>
                            </a:rPr>
                            <m:t>𝑧</m:t>
                          </m:r>
                        </m:den>
                      </m:f>
                    </m:oMath>
                  </m:oMathPara>
                </a14:m>
                <a:endParaRPr lang="en-US" dirty="0"/>
              </a:p>
            </p:txBody>
          </p:sp>
        </mc:Choice>
        <mc:Fallback xmlns="">
          <p:sp>
            <p:nvSpPr>
              <p:cNvPr id="18" name="TextBox 17">
                <a:extLst>
                  <a:ext uri="{FF2B5EF4-FFF2-40B4-BE49-F238E27FC236}">
                    <a16:creationId xmlns:a16="http://schemas.microsoft.com/office/drawing/2014/main" id="{F42B5861-B6FC-3172-807D-C7E6E4228F31}"/>
                  </a:ext>
                </a:extLst>
              </p:cNvPr>
              <p:cNvSpPr txBox="1">
                <a:spLocks noRot="1" noChangeAspect="1" noMove="1" noResize="1" noEditPoints="1" noAdjustHandles="1" noChangeArrowheads="1" noChangeShapeType="1" noTextEdit="1"/>
              </p:cNvSpPr>
              <p:nvPr/>
            </p:nvSpPr>
            <p:spPr>
              <a:xfrm>
                <a:off x="7901643" y="3935405"/>
                <a:ext cx="3123740" cy="589970"/>
              </a:xfrm>
              <a:prstGeom prst="rect">
                <a:avLst/>
              </a:prstGeom>
              <a:blipFill>
                <a:blip r:embed="rId5"/>
                <a:stretch>
                  <a:fillRect t="-2128"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D0860DE3-0045-0F86-0FC2-83AED03E14AF}"/>
                  </a:ext>
                </a:extLst>
              </p:cNvPr>
              <p:cNvSpPr txBox="1"/>
              <p:nvPr/>
            </p:nvSpPr>
            <p:spPr>
              <a:xfrm>
                <a:off x="7999746" y="4841767"/>
                <a:ext cx="4114800" cy="413383"/>
              </a:xfrm>
              <a:prstGeom prst="rect">
                <a:avLst/>
              </a:prstGeom>
              <a:noFill/>
            </p:spPr>
            <p:txBody>
              <a:bodyPr wrap="square" lIns="0" tIns="0" rIns="0" bIns="0" rtlCol="0">
                <a:spAutoFit/>
              </a:bodyPr>
              <a:lstStyle/>
              <a:p>
                <a14:m>
                  <m:oMath xmlns:m="http://schemas.openxmlformats.org/officeDocument/2006/math">
                    <m:sSup>
                      <m:sSupPr>
                        <m:ctrlPr>
                          <a:rPr lang="en-US" i="1" smtClean="0">
                            <a:solidFill>
                              <a:schemeClr val="bg2"/>
                            </a:solidFill>
                            <a:latin typeface="Cambria Math" panose="02040503050406030204" pitchFamily="18" charset="0"/>
                          </a:rPr>
                        </m:ctrlPr>
                      </m:sSupPr>
                      <m:e>
                        <m:r>
                          <m:rPr>
                            <m:sty m:val="p"/>
                          </m:rPr>
                          <a:rPr lang="en-US" i="1" smtClean="0">
                            <a:solidFill>
                              <a:schemeClr val="bg2"/>
                            </a:solidFill>
                            <a:latin typeface="Cambria Math" panose="02040503050406030204" pitchFamily="18" charset="0"/>
                            <a:ea typeface="Cambria Math" panose="02040503050406030204" pitchFamily="18" charset="0"/>
                          </a:rPr>
                          <m:t>∇</m:t>
                        </m:r>
                      </m:e>
                      <m:sup>
                        <m:r>
                          <a:rPr lang="en-US" b="0" i="1" smtClean="0">
                            <a:solidFill>
                              <a:schemeClr val="bg2"/>
                            </a:solidFill>
                            <a:latin typeface="Cambria Math" panose="02040503050406030204" pitchFamily="18" charset="0"/>
                          </a:rPr>
                          <m:t>2</m:t>
                        </m:r>
                      </m:sup>
                    </m:sSup>
                    <m:sSubSup>
                      <m:sSubSupPr>
                        <m:ctrlPr>
                          <a:rPr lang="en-US" i="1" smtClean="0">
                            <a:solidFill>
                              <a:schemeClr val="bg2"/>
                            </a:solidFill>
                            <a:latin typeface="Cambria Math" panose="02040503050406030204" pitchFamily="18" charset="0"/>
                          </a:rPr>
                        </m:ctrlPr>
                      </m:sSubSupPr>
                      <m:e>
                        <m:r>
                          <a:rPr lang="en-US" b="0" i="1" smtClean="0">
                            <a:solidFill>
                              <a:schemeClr val="bg2"/>
                            </a:solidFill>
                            <a:latin typeface="Cambria Math" panose="02040503050406030204" pitchFamily="18" charset="0"/>
                          </a:rPr>
                          <m:t>𝑝</m:t>
                        </m:r>
                      </m:e>
                      <m:sub>
                        <m:r>
                          <a:rPr lang="en-US" b="0" i="1" smtClean="0">
                            <a:solidFill>
                              <a:schemeClr val="bg2"/>
                            </a:solidFill>
                            <a:latin typeface="Cambria Math" panose="02040503050406030204" pitchFamily="18" charset="0"/>
                          </a:rPr>
                          <m:t>𝐷</m:t>
                        </m:r>
                        <m:r>
                          <a:rPr lang="en-US" b="0" i="1" smtClean="0">
                            <a:solidFill>
                              <a:schemeClr val="bg2"/>
                            </a:solidFill>
                            <a:latin typeface="Cambria Math" panose="02040503050406030204" pitchFamily="18" charset="0"/>
                          </a:rPr>
                          <m:t>,</m:t>
                        </m:r>
                        <m:r>
                          <a:rPr lang="en-US" b="0" i="1" smtClean="0">
                            <a:solidFill>
                              <a:schemeClr val="bg2"/>
                            </a:solidFill>
                            <a:latin typeface="Cambria Math" panose="02040503050406030204" pitchFamily="18" charset="0"/>
                          </a:rPr>
                          <m:t>𝐿</m:t>
                        </m:r>
                      </m:sub>
                      <m:sup>
                        <m:r>
                          <a:rPr lang="en-US" i="1">
                            <a:solidFill>
                              <a:schemeClr val="bg1"/>
                            </a:solidFill>
                            <a:latin typeface="Cambria Math" panose="02040503050406030204" pitchFamily="18" charset="0"/>
                            <a:ea typeface="Cambria Math" panose="02040503050406030204" pitchFamily="18" charset="0"/>
                          </a:rPr>
                          <m:t>′</m:t>
                        </m:r>
                      </m:sup>
                    </m:sSubSup>
                  </m:oMath>
                </a14:m>
                <a:r>
                  <a:rPr lang="en-US" dirty="0">
                    <a:solidFill>
                      <a:schemeClr val="bg1"/>
                    </a:solidFill>
                    <a:ea typeface="Cambria Math" panose="02040503050406030204" pitchFamily="18" charset="0"/>
                  </a:rPr>
                  <a:t> </a:t>
                </a:r>
                <a14:m>
                  <m:oMath xmlns:m="http://schemas.openxmlformats.org/officeDocument/2006/math">
                    <m:r>
                      <a:rPr lang="en-US" i="1" smtClean="0">
                        <a:solidFill>
                          <a:schemeClr val="bg1"/>
                        </a:solidFill>
                        <a:latin typeface="Cambria Math" panose="02040503050406030204" pitchFamily="18" charset="0"/>
                        <a:ea typeface="Cambria Math" panose="02040503050406030204" pitchFamily="18" charset="0"/>
                      </a:rPr>
                      <m:t>∝</m:t>
                    </m:r>
                    <m:r>
                      <a:rPr lang="en-US" b="0" i="1" smtClean="0">
                        <a:solidFill>
                          <a:schemeClr val="bg1"/>
                        </a:solidFill>
                        <a:latin typeface="Cambria Math" panose="02040503050406030204" pitchFamily="18" charset="0"/>
                        <a:ea typeface="Cambria Math" panose="02040503050406030204" pitchFamily="18" charset="0"/>
                      </a:rPr>
                      <m:t> </m:t>
                    </m:r>
                    <m:f>
                      <m:fPr>
                        <m:ctrlPr>
                          <a:rPr lang="en-US" b="0" i="1" smtClean="0">
                            <a:solidFill>
                              <a:schemeClr val="bg1"/>
                            </a:solidFill>
                            <a:latin typeface="Cambria Math" panose="02040503050406030204" pitchFamily="18" charset="0"/>
                            <a:ea typeface="Cambria Math" panose="02040503050406030204" pitchFamily="18" charset="0"/>
                          </a:rPr>
                        </m:ctrlPr>
                      </m:fPr>
                      <m:num>
                        <m:sSub>
                          <m:sSubPr>
                            <m:ctrlPr>
                              <a:rPr lang="en-US" b="0" i="1" smtClean="0">
                                <a:solidFill>
                                  <a:schemeClr val="bg1"/>
                                </a:solidFill>
                                <a:latin typeface="Cambria Math" panose="02040503050406030204" pitchFamily="18" charset="0"/>
                                <a:ea typeface="Cambria Math" panose="02040503050406030204" pitchFamily="18" charset="0"/>
                              </a:rPr>
                            </m:ctrlPr>
                          </m:sSubPr>
                          <m:e>
                            <m:r>
                              <a:rPr lang="en-US" b="0" i="1" smtClean="0">
                                <a:solidFill>
                                  <a:schemeClr val="bg1"/>
                                </a:solidFill>
                                <a:latin typeface="Cambria Math" panose="02040503050406030204" pitchFamily="18" charset="0"/>
                                <a:ea typeface="Cambria Math" panose="02040503050406030204" pitchFamily="18" charset="0"/>
                              </a:rPr>
                              <m:t>𝜕</m:t>
                            </m:r>
                            <m:r>
                              <a:rPr lang="en-US" b="1" i="1" smtClean="0">
                                <a:solidFill>
                                  <a:schemeClr val="bg1"/>
                                </a:solidFill>
                                <a:latin typeface="Cambria Math" panose="02040503050406030204" pitchFamily="18" charset="0"/>
                                <a:ea typeface="Cambria Math" panose="02040503050406030204" pitchFamily="18" charset="0"/>
                              </a:rPr>
                              <m:t>𝒖</m:t>
                            </m:r>
                          </m:e>
                          <m:sub>
                            <m:r>
                              <a:rPr lang="en-US" b="0" i="1" smtClean="0">
                                <a:solidFill>
                                  <a:schemeClr val="bg1"/>
                                </a:solidFill>
                                <a:latin typeface="Cambria Math" panose="02040503050406030204" pitchFamily="18" charset="0"/>
                                <a:ea typeface="Cambria Math" panose="02040503050406030204" pitchFamily="18" charset="0"/>
                              </a:rPr>
                              <m:t>𝐻</m:t>
                            </m:r>
                            <m:r>
                              <a:rPr lang="en-US" b="0" i="1" smtClean="0">
                                <a:solidFill>
                                  <a:schemeClr val="bg1"/>
                                </a:solidFill>
                                <a:latin typeface="Cambria Math" panose="02040503050406030204" pitchFamily="18" charset="0"/>
                                <a:ea typeface="Cambria Math" panose="02040503050406030204" pitchFamily="18" charset="0"/>
                              </a:rPr>
                              <m:t>,0</m:t>
                            </m:r>
                          </m:sub>
                        </m:sSub>
                      </m:num>
                      <m:den>
                        <m:r>
                          <a:rPr lang="en-US" b="0" i="1" smtClean="0">
                            <a:solidFill>
                              <a:schemeClr val="bg1"/>
                            </a:solidFill>
                            <a:latin typeface="Cambria Math" panose="02040503050406030204" pitchFamily="18" charset="0"/>
                            <a:ea typeface="Cambria Math" panose="02040503050406030204" pitchFamily="18" charset="0"/>
                          </a:rPr>
                          <m:t>𝜕</m:t>
                        </m:r>
                        <m:r>
                          <a:rPr lang="en-US" b="0" i="1" smtClean="0">
                            <a:solidFill>
                              <a:schemeClr val="bg1"/>
                            </a:solidFill>
                            <a:latin typeface="Cambria Math" panose="02040503050406030204" pitchFamily="18" charset="0"/>
                            <a:ea typeface="Cambria Math" panose="02040503050406030204" pitchFamily="18" charset="0"/>
                          </a:rPr>
                          <m:t>𝑧</m:t>
                        </m:r>
                      </m:den>
                    </m:f>
                    <m:r>
                      <a:rPr lang="en-US" b="0" i="1" smtClean="0">
                        <a:solidFill>
                          <a:schemeClr val="bg1"/>
                        </a:solidFill>
                        <a:latin typeface="Cambria Math" panose="02040503050406030204" pitchFamily="18" charset="0"/>
                        <a:ea typeface="Cambria Math" panose="02040503050406030204" pitchFamily="18" charset="0"/>
                      </a:rPr>
                      <m:t>∙</m:t>
                    </m:r>
                    <m:sSub>
                      <m:sSubPr>
                        <m:ctrlPr>
                          <a:rPr lang="en-US" b="0" i="1" smtClean="0">
                            <a:solidFill>
                              <a:schemeClr val="bg1"/>
                            </a:solidFill>
                            <a:latin typeface="Cambria Math" panose="02040503050406030204" pitchFamily="18" charset="0"/>
                            <a:ea typeface="Cambria Math" panose="02040503050406030204" pitchFamily="18" charset="0"/>
                          </a:rPr>
                        </m:ctrlPr>
                      </m:sSubPr>
                      <m:e>
                        <m:r>
                          <m:rPr>
                            <m:sty m:val="p"/>
                          </m:rPr>
                          <a:rPr lang="en-US" b="0" i="1" smtClean="0">
                            <a:solidFill>
                              <a:schemeClr val="bg1"/>
                            </a:solidFill>
                            <a:latin typeface="Cambria Math" panose="02040503050406030204" pitchFamily="18" charset="0"/>
                            <a:ea typeface="Cambria Math" panose="02040503050406030204" pitchFamily="18" charset="0"/>
                          </a:rPr>
                          <m:t>∇</m:t>
                        </m:r>
                      </m:e>
                      <m:sub>
                        <m:r>
                          <a:rPr lang="en-US" b="0" i="1" smtClean="0">
                            <a:solidFill>
                              <a:schemeClr val="bg1"/>
                            </a:solidFill>
                            <a:latin typeface="Cambria Math" panose="02040503050406030204" pitchFamily="18" charset="0"/>
                            <a:ea typeface="Cambria Math" panose="02040503050406030204" pitchFamily="18" charset="0"/>
                          </a:rPr>
                          <m:t>𝐻</m:t>
                        </m:r>
                      </m:sub>
                    </m:sSub>
                    <m:r>
                      <a:rPr lang="en-US" b="0" i="1" smtClean="0">
                        <a:solidFill>
                          <a:schemeClr val="bg1"/>
                        </a:solidFill>
                        <a:latin typeface="Cambria Math" panose="02040503050406030204" pitchFamily="18" charset="0"/>
                        <a:ea typeface="Cambria Math" panose="02040503050406030204" pitchFamily="18" charset="0"/>
                      </a:rPr>
                      <m:t>𝑤</m:t>
                    </m:r>
                  </m:oMath>
                </a14:m>
                <a:endParaRPr lang="en-US" dirty="0">
                  <a:solidFill>
                    <a:schemeClr val="bg2"/>
                  </a:solidFill>
                </a:endParaRPr>
              </a:p>
            </p:txBody>
          </p:sp>
        </mc:Choice>
        <mc:Fallback xmlns="">
          <p:sp>
            <p:nvSpPr>
              <p:cNvPr id="20" name="TextBox 19">
                <a:extLst>
                  <a:ext uri="{FF2B5EF4-FFF2-40B4-BE49-F238E27FC236}">
                    <a16:creationId xmlns:a16="http://schemas.microsoft.com/office/drawing/2014/main" id="{D0860DE3-0045-0F86-0FC2-83AED03E14AF}"/>
                  </a:ext>
                </a:extLst>
              </p:cNvPr>
              <p:cNvSpPr txBox="1">
                <a:spLocks noRot="1" noChangeAspect="1" noMove="1" noResize="1" noEditPoints="1" noAdjustHandles="1" noChangeArrowheads="1" noChangeShapeType="1" noTextEdit="1"/>
              </p:cNvSpPr>
              <p:nvPr/>
            </p:nvSpPr>
            <p:spPr>
              <a:xfrm>
                <a:off x="7999746" y="4841767"/>
                <a:ext cx="4114800" cy="413383"/>
              </a:xfrm>
              <a:prstGeom prst="rect">
                <a:avLst/>
              </a:prstGeom>
              <a:blipFill>
                <a:blip r:embed="rId6"/>
                <a:stretch>
                  <a:fillRect l="-1846" b="-1515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4C9655D0-66BA-E3CA-32D8-E0BDBBA3E43A}"/>
                  </a:ext>
                </a:extLst>
              </p:cNvPr>
              <p:cNvSpPr txBox="1"/>
              <p:nvPr/>
            </p:nvSpPr>
            <p:spPr>
              <a:xfrm>
                <a:off x="8006064" y="5319591"/>
                <a:ext cx="2288309" cy="299121"/>
              </a:xfrm>
              <a:prstGeom prst="rect">
                <a:avLst/>
              </a:prstGeom>
              <a:noFill/>
            </p:spPr>
            <p:txBody>
              <a:bodyPr wrap="square" lIns="0" tIns="0" rIns="0" bIns="0" rtlCol="0">
                <a:spAutoFit/>
              </a:bodyPr>
              <a:lstStyle/>
              <a:p>
                <a14:m>
                  <m:oMath xmlns:m="http://schemas.openxmlformats.org/officeDocument/2006/math">
                    <m:sSup>
                      <m:sSupPr>
                        <m:ctrlPr>
                          <a:rPr lang="en-US" i="1" smtClean="0">
                            <a:solidFill>
                              <a:schemeClr val="bg2"/>
                            </a:solidFill>
                            <a:latin typeface="Cambria Math" panose="02040503050406030204" pitchFamily="18" charset="0"/>
                          </a:rPr>
                        </m:ctrlPr>
                      </m:sSupPr>
                      <m:e>
                        <m:r>
                          <m:rPr>
                            <m:sty m:val="p"/>
                          </m:rPr>
                          <a:rPr lang="en-US" i="1">
                            <a:solidFill>
                              <a:schemeClr val="bg2"/>
                            </a:solidFill>
                            <a:latin typeface="Cambria Math" panose="02040503050406030204" pitchFamily="18" charset="0"/>
                            <a:ea typeface="Cambria Math" panose="02040503050406030204" pitchFamily="18" charset="0"/>
                          </a:rPr>
                          <m:t>∇</m:t>
                        </m:r>
                      </m:e>
                      <m:sup>
                        <m:r>
                          <a:rPr lang="en-US" i="1">
                            <a:solidFill>
                              <a:schemeClr val="bg2"/>
                            </a:solidFill>
                            <a:latin typeface="Cambria Math" panose="02040503050406030204" pitchFamily="18" charset="0"/>
                          </a:rPr>
                          <m:t>2</m:t>
                        </m:r>
                      </m:sup>
                    </m:sSup>
                    <m:sSubSup>
                      <m:sSubSupPr>
                        <m:ctrlPr>
                          <a:rPr lang="en-US" i="1">
                            <a:solidFill>
                              <a:schemeClr val="bg2"/>
                            </a:solidFill>
                            <a:latin typeface="Cambria Math" panose="02040503050406030204" pitchFamily="18" charset="0"/>
                          </a:rPr>
                        </m:ctrlPr>
                      </m:sSubSupPr>
                      <m:e>
                        <m:r>
                          <a:rPr lang="en-US" i="1">
                            <a:solidFill>
                              <a:schemeClr val="bg2"/>
                            </a:solidFill>
                            <a:latin typeface="Cambria Math" panose="02040503050406030204" pitchFamily="18" charset="0"/>
                          </a:rPr>
                          <m:t>𝑝</m:t>
                        </m:r>
                      </m:e>
                      <m:sub>
                        <m:r>
                          <a:rPr lang="en-US" i="1">
                            <a:solidFill>
                              <a:schemeClr val="bg2"/>
                            </a:solidFill>
                            <a:latin typeface="Cambria Math" panose="02040503050406030204" pitchFamily="18" charset="0"/>
                          </a:rPr>
                          <m:t>𝐷</m:t>
                        </m:r>
                        <m:r>
                          <a:rPr lang="en-US" i="1">
                            <a:solidFill>
                              <a:schemeClr val="bg2"/>
                            </a:solidFill>
                            <a:latin typeface="Cambria Math" panose="02040503050406030204" pitchFamily="18" charset="0"/>
                          </a:rPr>
                          <m:t>,</m:t>
                        </m:r>
                        <m:r>
                          <a:rPr lang="en-US" b="0" i="1" smtClean="0">
                            <a:solidFill>
                              <a:schemeClr val="bg2"/>
                            </a:solidFill>
                            <a:latin typeface="Cambria Math" panose="02040503050406030204" pitchFamily="18" charset="0"/>
                          </a:rPr>
                          <m:t>𝑁</m:t>
                        </m:r>
                        <m:r>
                          <a:rPr lang="en-US" i="1">
                            <a:solidFill>
                              <a:schemeClr val="bg2"/>
                            </a:solidFill>
                            <a:latin typeface="Cambria Math" panose="02040503050406030204" pitchFamily="18" charset="0"/>
                          </a:rPr>
                          <m:t>𝐿</m:t>
                        </m:r>
                      </m:sub>
                      <m:sup>
                        <m:r>
                          <a:rPr lang="en-US" i="1">
                            <a:solidFill>
                              <a:schemeClr val="bg1"/>
                            </a:solidFill>
                            <a:latin typeface="Cambria Math" panose="02040503050406030204" pitchFamily="18" charset="0"/>
                            <a:ea typeface="Cambria Math" panose="02040503050406030204" pitchFamily="18" charset="0"/>
                          </a:rPr>
                          <m:t>′</m:t>
                        </m:r>
                      </m:sup>
                    </m:sSubSup>
                    <m:r>
                      <a:rPr lang="en-US" i="1">
                        <a:solidFill>
                          <a:schemeClr val="bg1"/>
                        </a:solidFill>
                        <a:latin typeface="Cambria Math" panose="02040503050406030204" pitchFamily="18" charset="0"/>
                        <a:ea typeface="Cambria Math" panose="02040503050406030204" pitchFamily="18" charset="0"/>
                      </a:rPr>
                      <m:t>∝</m:t>
                    </m:r>
                  </m:oMath>
                </a14:m>
                <a:r>
                  <a:rPr lang="en-US" dirty="0">
                    <a:solidFill>
                      <a:schemeClr val="bg2"/>
                    </a:solidFill>
                  </a:rPr>
                  <a:t> ext. + shear</a:t>
                </a:r>
              </a:p>
            </p:txBody>
          </p:sp>
        </mc:Choice>
        <mc:Fallback xmlns="">
          <p:sp>
            <p:nvSpPr>
              <p:cNvPr id="21" name="TextBox 20">
                <a:extLst>
                  <a:ext uri="{FF2B5EF4-FFF2-40B4-BE49-F238E27FC236}">
                    <a16:creationId xmlns:a16="http://schemas.microsoft.com/office/drawing/2014/main" id="{4C9655D0-66BA-E3CA-32D8-E0BDBBA3E43A}"/>
                  </a:ext>
                </a:extLst>
              </p:cNvPr>
              <p:cNvSpPr txBox="1">
                <a:spLocks noRot="1" noChangeAspect="1" noMove="1" noResize="1" noEditPoints="1" noAdjustHandles="1" noChangeArrowheads="1" noChangeShapeType="1" noTextEdit="1"/>
              </p:cNvSpPr>
              <p:nvPr/>
            </p:nvSpPr>
            <p:spPr>
              <a:xfrm>
                <a:off x="8006064" y="5319591"/>
                <a:ext cx="2288309" cy="299121"/>
              </a:xfrm>
              <a:prstGeom prst="rect">
                <a:avLst/>
              </a:prstGeom>
              <a:blipFill>
                <a:blip r:embed="rId7"/>
                <a:stretch>
                  <a:fillRect l="-3315" t="-20833" b="-458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E3AF75DC-E097-8837-2595-4885CF6E8748}"/>
                  </a:ext>
                </a:extLst>
              </p:cNvPr>
              <p:cNvSpPr txBox="1"/>
              <p:nvPr/>
            </p:nvSpPr>
            <p:spPr>
              <a:xfrm>
                <a:off x="1257300" y="1328737"/>
                <a:ext cx="3457576" cy="77790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40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𝐷𝑤</m:t>
                          </m:r>
                        </m:num>
                        <m:den>
                          <m:r>
                            <a:rPr lang="en-US" sz="2400" b="0" i="1" smtClean="0">
                              <a:solidFill>
                                <a:schemeClr val="bg1"/>
                              </a:solidFill>
                              <a:latin typeface="Cambria Math" panose="02040503050406030204" pitchFamily="18" charset="0"/>
                            </a:rPr>
                            <m:t>𝐷𝑡</m:t>
                          </m:r>
                        </m:den>
                      </m:f>
                      <m:r>
                        <a:rPr lang="en-US" sz="2400" b="0" i="1" dirty="0"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ea typeface="Cambria Math" panose="02040503050406030204" pitchFamily="18" charset="0"/>
                            </a:rPr>
                            <m:t>𝜌</m:t>
                          </m:r>
                        </m:den>
                      </m:f>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ea typeface="Cambria Math" panose="02040503050406030204" pitchFamily="18" charset="0"/>
                            </a:rPr>
                            <m:t>𝜕</m:t>
                          </m:r>
                          <m:sSup>
                            <m:sSupPr>
                              <m:ctrlPr>
                                <a:rPr lang="en-US" sz="2400" b="0" i="1" smtClean="0">
                                  <a:solidFill>
                                    <a:schemeClr val="bg1"/>
                                  </a:solidFill>
                                  <a:latin typeface="Cambria Math" panose="02040503050406030204" pitchFamily="18" charset="0"/>
                                  <a:ea typeface="Cambria Math" panose="02040503050406030204" pitchFamily="18" charset="0"/>
                                </a:rPr>
                              </m:ctrlPr>
                            </m:sSupPr>
                            <m:e>
                              <m:r>
                                <a:rPr lang="en-US" sz="2400" b="0" i="1" smtClean="0">
                                  <a:solidFill>
                                    <a:schemeClr val="bg1"/>
                                  </a:solidFill>
                                  <a:latin typeface="Cambria Math" panose="02040503050406030204" pitchFamily="18" charset="0"/>
                                  <a:ea typeface="Cambria Math" panose="02040503050406030204" pitchFamily="18" charset="0"/>
                                </a:rPr>
                                <m:t>𝑝</m:t>
                              </m:r>
                            </m:e>
                            <m:sup>
                              <m:r>
                                <a:rPr lang="en-US" sz="2400" b="0" i="1" smtClean="0">
                                  <a:solidFill>
                                    <a:schemeClr val="bg1"/>
                                  </a:solidFill>
                                  <a:latin typeface="Cambria Math" panose="02040503050406030204" pitchFamily="18" charset="0"/>
                                  <a:ea typeface="Cambria Math" panose="02040503050406030204" pitchFamily="18" charset="0"/>
                                </a:rPr>
                                <m:t>′</m:t>
                              </m:r>
                            </m:sup>
                          </m:sSup>
                        </m:num>
                        <m:den>
                          <m:r>
                            <a:rPr lang="en-US" sz="2400" b="0" i="1" smtClean="0">
                              <a:solidFill>
                                <a:schemeClr val="bg1"/>
                              </a:solidFill>
                              <a:latin typeface="Cambria Math" panose="02040503050406030204" pitchFamily="18" charset="0"/>
                              <a:ea typeface="Cambria Math" panose="02040503050406030204" pitchFamily="18" charset="0"/>
                            </a:rPr>
                            <m:t>𝜕</m:t>
                          </m:r>
                          <m:r>
                            <a:rPr lang="en-US" sz="2400" b="0" i="1" smtClean="0">
                              <a:solidFill>
                                <a:schemeClr val="bg1"/>
                              </a:solidFill>
                              <a:latin typeface="Cambria Math" panose="02040503050406030204" pitchFamily="18" charset="0"/>
                            </a:rPr>
                            <m:t>𝑧</m:t>
                          </m:r>
                        </m:den>
                      </m:f>
                      <m:r>
                        <a:rPr lang="en-US" sz="2400" b="0" i="1" smtClean="0">
                          <a:solidFill>
                            <a:schemeClr val="bg1"/>
                          </a:solidFill>
                          <a:latin typeface="Cambria Math" panose="02040503050406030204" pitchFamily="18" charset="0"/>
                        </a:rPr>
                        <m:t>+</m:t>
                      </m:r>
                      <m:r>
                        <a:rPr lang="en-US" sz="2400" b="0" i="1" smtClean="0">
                          <a:solidFill>
                            <a:schemeClr val="bg1"/>
                          </a:solidFill>
                          <a:latin typeface="Cambria Math" panose="02040503050406030204" pitchFamily="18" charset="0"/>
                        </a:rPr>
                        <m:t>𝐵</m:t>
                      </m:r>
                    </m:oMath>
                  </m:oMathPara>
                </a14:m>
                <a:endParaRPr lang="en-US" sz="2400" dirty="0">
                  <a:solidFill>
                    <a:schemeClr val="bg1"/>
                  </a:solidFill>
                </a:endParaRPr>
              </a:p>
            </p:txBody>
          </p:sp>
        </mc:Choice>
        <mc:Fallback xmlns="">
          <p:sp>
            <p:nvSpPr>
              <p:cNvPr id="9" name="TextBox 8">
                <a:extLst>
                  <a:ext uri="{FF2B5EF4-FFF2-40B4-BE49-F238E27FC236}">
                    <a16:creationId xmlns:a16="http://schemas.microsoft.com/office/drawing/2014/main" id="{E3AF75DC-E097-8837-2595-4885CF6E8748}"/>
                  </a:ext>
                </a:extLst>
              </p:cNvPr>
              <p:cNvSpPr txBox="1">
                <a:spLocks noRot="1" noChangeAspect="1" noMove="1" noResize="1" noEditPoints="1" noAdjustHandles="1" noChangeArrowheads="1" noChangeShapeType="1" noTextEdit="1"/>
              </p:cNvSpPr>
              <p:nvPr/>
            </p:nvSpPr>
            <p:spPr>
              <a:xfrm>
                <a:off x="1257300" y="1328737"/>
                <a:ext cx="3457576" cy="777905"/>
              </a:xfrm>
              <a:prstGeom prst="rect">
                <a:avLst/>
              </a:prstGeom>
              <a:blipFill>
                <a:blip r:embed="rId5"/>
                <a:stretch>
                  <a:fillRect b="-11111"/>
                </a:stretch>
              </a:blipFill>
            </p:spPr>
            <p:txBody>
              <a:bodyPr/>
              <a:lstStyle/>
              <a:p>
                <a:r>
                  <a:rPr lang="en-US">
                    <a:noFill/>
                  </a:rPr>
                  <a:t> </a:t>
                </a:r>
              </a:p>
            </p:txBody>
          </p:sp>
        </mc:Fallback>
      </mc:AlternateContent>
    </p:spTree>
    <p:extLst>
      <p:ext uri="{BB962C8B-B14F-4D97-AF65-F5344CB8AC3E}">
        <p14:creationId xmlns:p14="http://schemas.microsoft.com/office/powerpoint/2010/main" val="38509451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A1A5CEF-DFEC-F75C-B755-1098FD0223B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S.W. Powell: Cloudy Updraft Accelerations</a:t>
            </a:r>
          </a:p>
        </p:txBody>
      </p:sp>
      <p:sp>
        <p:nvSpPr>
          <p:cNvPr id="5" name="Slide Number Placeholder 4">
            <a:extLst>
              <a:ext uri="{FF2B5EF4-FFF2-40B4-BE49-F238E27FC236}">
                <a16:creationId xmlns:a16="http://schemas.microsoft.com/office/drawing/2014/main" id="{4AF62000-F9C8-205E-B02F-55186FED123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CE19DF4-9C98-0D4E-99E6-AE80CBE5A40E}" type="slidenum">
              <a:rPr lang="en-US" smtClean="0"/>
              <a:pPr>
                <a:spcAft>
                  <a:spcPts val="600"/>
                </a:spcAft>
              </a:pPr>
              <a:t>36</a:t>
            </a:fld>
            <a:endParaRPr lang="en-US"/>
          </a:p>
        </p:txBody>
      </p:sp>
      <p:sp>
        <p:nvSpPr>
          <p:cNvPr id="12" name="TextBox 11">
            <a:extLst>
              <a:ext uri="{FF2B5EF4-FFF2-40B4-BE49-F238E27FC236}">
                <a16:creationId xmlns:a16="http://schemas.microsoft.com/office/drawing/2014/main" id="{E250B271-9B61-4281-9D7F-18A5C92DD748}"/>
              </a:ext>
            </a:extLst>
          </p:cNvPr>
          <p:cNvSpPr txBox="1"/>
          <p:nvPr/>
        </p:nvSpPr>
        <p:spPr>
          <a:xfrm>
            <a:off x="1371601" y="640713"/>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Remains Shallow Convection</a:t>
            </a:r>
          </a:p>
        </p:txBody>
      </p:sp>
      <p:sp>
        <p:nvSpPr>
          <p:cNvPr id="13" name="TextBox 12">
            <a:extLst>
              <a:ext uri="{FF2B5EF4-FFF2-40B4-BE49-F238E27FC236}">
                <a16:creationId xmlns:a16="http://schemas.microsoft.com/office/drawing/2014/main" id="{11F504F9-D938-2CD1-3379-D9F2A430F57B}"/>
              </a:ext>
            </a:extLst>
          </p:cNvPr>
          <p:cNvSpPr txBox="1"/>
          <p:nvPr/>
        </p:nvSpPr>
        <p:spPr>
          <a:xfrm>
            <a:off x="7151017" y="591396"/>
            <a:ext cx="3422372" cy="369332"/>
          </a:xfrm>
          <a:prstGeom prst="rect">
            <a:avLst/>
          </a:prstGeom>
          <a:noFill/>
        </p:spPr>
        <p:txBody>
          <a:bodyPr wrap="square" rtlCol="0">
            <a:spAutoFit/>
          </a:bodyPr>
          <a:lstStyle/>
          <a:p>
            <a:pPr algn="ctr"/>
            <a:r>
              <a:rPr lang="en-US" b="1" dirty="0">
                <a:solidFill>
                  <a:schemeClr val="bg1"/>
                </a:solidFill>
                <a:latin typeface="MgOpen Cosmetica" panose="020B0500000300020003" pitchFamily="34" charset="0"/>
              </a:rPr>
              <a:t>Grows into Deep Convection</a:t>
            </a:r>
          </a:p>
        </p:txBody>
      </p:sp>
      <p:sp>
        <p:nvSpPr>
          <p:cNvPr id="14" name="TextBox 13">
            <a:extLst>
              <a:ext uri="{FF2B5EF4-FFF2-40B4-BE49-F238E27FC236}">
                <a16:creationId xmlns:a16="http://schemas.microsoft.com/office/drawing/2014/main" id="{234C2F85-024C-B11E-5CBB-FA30C698C1CE}"/>
              </a:ext>
            </a:extLst>
          </p:cNvPr>
          <p:cNvSpPr txBox="1"/>
          <p:nvPr/>
        </p:nvSpPr>
        <p:spPr>
          <a:xfrm>
            <a:off x="69575" y="111164"/>
            <a:ext cx="2604052" cy="461665"/>
          </a:xfrm>
          <a:prstGeom prst="rect">
            <a:avLst/>
          </a:prstGeom>
          <a:noFill/>
        </p:spPr>
        <p:txBody>
          <a:bodyPr wrap="square" rtlCol="0">
            <a:spAutoFit/>
          </a:bodyPr>
          <a:lstStyle/>
          <a:p>
            <a:r>
              <a:rPr lang="en-US" sz="2400" dirty="0">
                <a:solidFill>
                  <a:schemeClr val="bg1"/>
                </a:solidFill>
                <a:latin typeface="MgOpen Cosmetica" panose="020B0500000300020003" pitchFamily="34" charset="0"/>
              </a:rPr>
              <a:t>Vertical Velocity</a:t>
            </a:r>
          </a:p>
        </p:txBody>
      </p:sp>
      <p:sp>
        <p:nvSpPr>
          <p:cNvPr id="15" name="TextBox 14">
            <a:extLst>
              <a:ext uri="{FF2B5EF4-FFF2-40B4-BE49-F238E27FC236}">
                <a16:creationId xmlns:a16="http://schemas.microsoft.com/office/drawing/2014/main" id="{A3FF07F7-09AC-F0A3-8208-7EF79558284A}"/>
              </a:ext>
            </a:extLst>
          </p:cNvPr>
          <p:cNvSpPr txBox="1"/>
          <p:nvPr/>
        </p:nvSpPr>
        <p:spPr>
          <a:xfrm>
            <a:off x="9518373" y="88663"/>
            <a:ext cx="2604052" cy="461665"/>
          </a:xfrm>
          <a:prstGeom prst="rect">
            <a:avLst/>
          </a:prstGeom>
          <a:noFill/>
        </p:spPr>
        <p:txBody>
          <a:bodyPr wrap="square" rtlCol="0">
            <a:spAutoFit/>
          </a:bodyPr>
          <a:lstStyle/>
          <a:p>
            <a:pPr algn="r"/>
            <a:r>
              <a:rPr lang="en-US" sz="2400" dirty="0">
                <a:solidFill>
                  <a:schemeClr val="bg1"/>
                </a:solidFill>
                <a:latin typeface="MgOpen Cosmetica" panose="020B0500000300020003" pitchFamily="34" charset="0"/>
              </a:rPr>
              <a:t>500m</a:t>
            </a:r>
          </a:p>
        </p:txBody>
      </p:sp>
      <p:pic>
        <p:nvPicPr>
          <p:cNvPr id="6" name="Picture 5">
            <a:extLst>
              <a:ext uri="{FF2B5EF4-FFF2-40B4-BE49-F238E27FC236}">
                <a16:creationId xmlns:a16="http://schemas.microsoft.com/office/drawing/2014/main" id="{E2C54B9F-B8F4-7A31-A7E3-C8CA58EBAA03}"/>
              </a:ext>
            </a:extLst>
          </p:cNvPr>
          <p:cNvPicPr>
            <a:picLocks noChangeAspect="1"/>
          </p:cNvPicPr>
          <p:nvPr/>
        </p:nvPicPr>
        <p:blipFill>
          <a:blip r:embed="rId2"/>
          <a:stretch>
            <a:fillRect/>
          </a:stretch>
        </p:blipFill>
        <p:spPr>
          <a:xfrm>
            <a:off x="841249" y="1143000"/>
            <a:ext cx="4761747" cy="4572000"/>
          </a:xfrm>
          <a:prstGeom prst="rect">
            <a:avLst/>
          </a:prstGeom>
          <a:solidFill>
            <a:schemeClr val="bg1"/>
          </a:solidFill>
        </p:spPr>
      </p:pic>
      <p:pic>
        <p:nvPicPr>
          <p:cNvPr id="9" name="Picture 8">
            <a:extLst>
              <a:ext uri="{FF2B5EF4-FFF2-40B4-BE49-F238E27FC236}">
                <a16:creationId xmlns:a16="http://schemas.microsoft.com/office/drawing/2014/main" id="{898D6859-857D-FA29-577D-A449B917819B}"/>
              </a:ext>
            </a:extLst>
          </p:cNvPr>
          <p:cNvPicPr>
            <a:picLocks noChangeAspect="1"/>
          </p:cNvPicPr>
          <p:nvPr/>
        </p:nvPicPr>
        <p:blipFill>
          <a:blip r:embed="rId3"/>
          <a:stretch>
            <a:fillRect/>
          </a:stretch>
        </p:blipFill>
        <p:spPr>
          <a:xfrm>
            <a:off x="6400800" y="1143000"/>
            <a:ext cx="4761747" cy="4572000"/>
          </a:xfrm>
          <a:prstGeom prst="rect">
            <a:avLst/>
          </a:prstGeom>
          <a:solidFill>
            <a:schemeClr val="bg1"/>
          </a:solidFill>
        </p:spPr>
      </p:pic>
    </p:spTree>
    <p:extLst>
      <p:ext uri="{BB962C8B-B14F-4D97-AF65-F5344CB8AC3E}">
        <p14:creationId xmlns:p14="http://schemas.microsoft.com/office/powerpoint/2010/main" val="2357531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3D9E857-97F6-BAB7-FE0D-D81E476049E5}"/>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B0AC013F-1CA8-41B3-AC75-EFE4D2DB8DEF}"/>
              </a:ext>
            </a:extLst>
          </p:cNvPr>
          <p:cNvSpPr>
            <a:spLocks noGrp="1"/>
          </p:cNvSpPr>
          <p:nvPr>
            <p:ph type="sldNum" sz="quarter" idx="12"/>
          </p:nvPr>
        </p:nvSpPr>
        <p:spPr/>
        <p:txBody>
          <a:bodyPr/>
          <a:lstStyle/>
          <a:p>
            <a:fld id="{ECE19DF4-9C98-0D4E-99E6-AE80CBE5A40E}" type="slidenum">
              <a:rPr lang="en-US" smtClean="0"/>
              <a:t>4</a:t>
            </a:fld>
            <a:endParaRPr lang="en-US" dirty="0"/>
          </a:p>
        </p:txBody>
      </p:sp>
      <p:pic>
        <p:nvPicPr>
          <p:cNvPr id="6" name="GOES-16">
            <a:hlinkClick r:id="" action="ppaction://media"/>
            <a:extLst>
              <a:ext uri="{FF2B5EF4-FFF2-40B4-BE49-F238E27FC236}">
                <a16:creationId xmlns:a16="http://schemas.microsoft.com/office/drawing/2014/main" id="{6E0C2179-8CFE-04B3-0E81-DC028627555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18024" y="532908"/>
            <a:ext cx="6974552" cy="5230914"/>
          </a:xfrm>
          <a:prstGeom prst="rect">
            <a:avLst/>
          </a:prstGeom>
        </p:spPr>
      </p:pic>
      <p:sp>
        <p:nvSpPr>
          <p:cNvPr id="7" name="Oval 6">
            <a:extLst>
              <a:ext uri="{FF2B5EF4-FFF2-40B4-BE49-F238E27FC236}">
                <a16:creationId xmlns:a16="http://schemas.microsoft.com/office/drawing/2014/main" id="{A0A36605-A78E-ADE3-BD91-B97BAB65A5D0}"/>
              </a:ext>
            </a:extLst>
          </p:cNvPr>
          <p:cNvSpPr/>
          <p:nvPr/>
        </p:nvSpPr>
        <p:spPr>
          <a:xfrm>
            <a:off x="4064000" y="2374900"/>
            <a:ext cx="546100" cy="1778000"/>
          </a:xfrm>
          <a:prstGeom prst="ellipse">
            <a:avLst/>
          </a:prstGeom>
          <a:noFill/>
          <a:ln w="381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1835919-8533-C9BD-5EB2-23D46E48184C}"/>
              </a:ext>
            </a:extLst>
          </p:cNvPr>
          <p:cNvSpPr txBox="1"/>
          <p:nvPr/>
        </p:nvSpPr>
        <p:spPr>
          <a:xfrm>
            <a:off x="8153400" y="660400"/>
            <a:ext cx="3784600" cy="923330"/>
          </a:xfrm>
          <a:prstGeom prst="rect">
            <a:avLst/>
          </a:prstGeom>
          <a:noFill/>
        </p:spPr>
        <p:txBody>
          <a:bodyPr wrap="square" rtlCol="0">
            <a:spAutoFit/>
          </a:bodyPr>
          <a:lstStyle/>
          <a:p>
            <a:r>
              <a:rPr lang="en-US" dirty="0">
                <a:solidFill>
                  <a:schemeClr val="bg1"/>
                </a:solidFill>
                <a:latin typeface="MgOpen Cosmetica" panose="020B0500000300020003" pitchFamily="34" charset="0"/>
              </a:rPr>
              <a:t>Left) An example of deep convective onset during RELAMPAGO/CACTI.</a:t>
            </a:r>
          </a:p>
          <a:p>
            <a:endParaRPr lang="en-US" dirty="0">
              <a:solidFill>
                <a:schemeClr val="bg1"/>
              </a:solidFill>
              <a:latin typeface="MgOpen Cosmetica" panose="020B0500000300020003" pitchFamily="34" charset="0"/>
            </a:endParaRPr>
          </a:p>
        </p:txBody>
      </p:sp>
    </p:spTree>
    <p:extLst>
      <p:ext uri="{BB962C8B-B14F-4D97-AF65-F5344CB8AC3E}">
        <p14:creationId xmlns:p14="http://schemas.microsoft.com/office/powerpoint/2010/main" val="2425634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3D9E857-97F6-BAB7-FE0D-D81E476049E5}"/>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B0AC013F-1CA8-41B3-AC75-EFE4D2DB8DEF}"/>
              </a:ext>
            </a:extLst>
          </p:cNvPr>
          <p:cNvSpPr>
            <a:spLocks noGrp="1"/>
          </p:cNvSpPr>
          <p:nvPr>
            <p:ph type="sldNum" sz="quarter" idx="12"/>
          </p:nvPr>
        </p:nvSpPr>
        <p:spPr/>
        <p:txBody>
          <a:bodyPr/>
          <a:lstStyle/>
          <a:p>
            <a:fld id="{ECE19DF4-9C98-0D4E-99E6-AE80CBE5A40E}" type="slidenum">
              <a:rPr lang="en-US" smtClean="0"/>
              <a:t>5</a:t>
            </a:fld>
            <a:endParaRPr lang="en-US" dirty="0"/>
          </a:p>
        </p:txBody>
      </p:sp>
      <p:pic>
        <p:nvPicPr>
          <p:cNvPr id="6" name="GOES-16">
            <a:hlinkClick r:id="" action="ppaction://media"/>
            <a:extLst>
              <a:ext uri="{FF2B5EF4-FFF2-40B4-BE49-F238E27FC236}">
                <a16:creationId xmlns:a16="http://schemas.microsoft.com/office/drawing/2014/main" id="{6E0C2179-8CFE-04B3-0E81-DC028627555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18024" y="532908"/>
            <a:ext cx="6974552" cy="5230914"/>
          </a:xfrm>
          <a:prstGeom prst="rect">
            <a:avLst/>
          </a:prstGeom>
        </p:spPr>
      </p:pic>
      <p:sp>
        <p:nvSpPr>
          <p:cNvPr id="7" name="Oval 6">
            <a:extLst>
              <a:ext uri="{FF2B5EF4-FFF2-40B4-BE49-F238E27FC236}">
                <a16:creationId xmlns:a16="http://schemas.microsoft.com/office/drawing/2014/main" id="{A0A36605-A78E-ADE3-BD91-B97BAB65A5D0}"/>
              </a:ext>
            </a:extLst>
          </p:cNvPr>
          <p:cNvSpPr/>
          <p:nvPr/>
        </p:nvSpPr>
        <p:spPr>
          <a:xfrm>
            <a:off x="4064000" y="2374900"/>
            <a:ext cx="546100" cy="1778000"/>
          </a:xfrm>
          <a:prstGeom prst="ellipse">
            <a:avLst/>
          </a:prstGeom>
          <a:noFill/>
          <a:ln w="381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1835919-8533-C9BD-5EB2-23D46E48184C}"/>
              </a:ext>
            </a:extLst>
          </p:cNvPr>
          <p:cNvSpPr txBox="1"/>
          <p:nvPr/>
        </p:nvSpPr>
        <p:spPr>
          <a:xfrm>
            <a:off x="8153400" y="660400"/>
            <a:ext cx="3784600" cy="923330"/>
          </a:xfrm>
          <a:prstGeom prst="rect">
            <a:avLst/>
          </a:prstGeom>
          <a:noFill/>
        </p:spPr>
        <p:txBody>
          <a:bodyPr wrap="square" rtlCol="0">
            <a:spAutoFit/>
          </a:bodyPr>
          <a:lstStyle/>
          <a:p>
            <a:r>
              <a:rPr lang="en-US" dirty="0">
                <a:solidFill>
                  <a:schemeClr val="bg1"/>
                </a:solidFill>
                <a:latin typeface="MgOpen Cosmetica" panose="020B0500000300020003" pitchFamily="34" charset="0"/>
              </a:rPr>
              <a:t>Left) An example of deep convective onset during RELAMPAGO/CACTI.</a:t>
            </a:r>
          </a:p>
          <a:p>
            <a:endParaRPr lang="en-US" dirty="0">
              <a:solidFill>
                <a:schemeClr val="bg1"/>
              </a:solidFill>
              <a:latin typeface="MgOpen Cosmetica" panose="020B0500000300020003" pitchFamily="34" charset="0"/>
            </a:endParaRPr>
          </a:p>
        </p:txBody>
      </p:sp>
      <p:sp>
        <p:nvSpPr>
          <p:cNvPr id="9" name="TextBox 8">
            <a:extLst>
              <a:ext uri="{FF2B5EF4-FFF2-40B4-BE49-F238E27FC236}">
                <a16:creationId xmlns:a16="http://schemas.microsoft.com/office/drawing/2014/main" id="{592A4803-1E83-FE63-1D91-3EA0BC72E605}"/>
              </a:ext>
            </a:extLst>
          </p:cNvPr>
          <p:cNvSpPr txBox="1"/>
          <p:nvPr/>
        </p:nvSpPr>
        <p:spPr>
          <a:xfrm>
            <a:off x="8153400" y="3263900"/>
            <a:ext cx="3784600" cy="2677656"/>
          </a:xfrm>
          <a:prstGeom prst="rect">
            <a:avLst/>
          </a:prstGeom>
          <a:noFill/>
        </p:spPr>
        <p:txBody>
          <a:bodyPr wrap="square" rtlCol="0">
            <a:spAutoFit/>
          </a:bodyPr>
          <a:lstStyle/>
          <a:p>
            <a:r>
              <a:rPr lang="en-US" sz="2400" dirty="0">
                <a:solidFill>
                  <a:schemeClr val="accent4">
                    <a:lumMod val="60000"/>
                    <a:lumOff val="40000"/>
                  </a:schemeClr>
                </a:solidFill>
                <a:latin typeface="MgOpen Cosmetica" panose="020B0500000300020003" pitchFamily="34" charset="0"/>
              </a:rPr>
              <a:t>Deep convective onset occurs on time and spatial scales of minutes to weeks, but all are impacted by the </a:t>
            </a:r>
            <a:r>
              <a:rPr lang="en-US" sz="2400" u="sng" dirty="0">
                <a:solidFill>
                  <a:schemeClr val="bg1"/>
                </a:solidFill>
                <a:latin typeface="MgOpen Cosmetica" panose="020B0500000300020003" pitchFamily="34" charset="0"/>
              </a:rPr>
              <a:t>aggregate behavior of individual clouds</a:t>
            </a:r>
            <a:r>
              <a:rPr lang="en-US" sz="2400" dirty="0">
                <a:solidFill>
                  <a:schemeClr val="bg1"/>
                </a:solidFill>
                <a:latin typeface="MgOpen Cosmetica" panose="020B0500000300020003" pitchFamily="34" charset="0"/>
              </a:rPr>
              <a:t>.</a:t>
            </a:r>
          </a:p>
          <a:p>
            <a:endParaRPr lang="en-US" sz="2400" dirty="0">
              <a:solidFill>
                <a:schemeClr val="accent4">
                  <a:lumMod val="60000"/>
                  <a:lumOff val="40000"/>
                </a:schemeClr>
              </a:solidFill>
              <a:latin typeface="MgOpen Cosmetica" panose="020B0500000300020003" pitchFamily="34" charset="0"/>
            </a:endParaRPr>
          </a:p>
        </p:txBody>
      </p:sp>
    </p:spTree>
    <p:extLst>
      <p:ext uri="{BB962C8B-B14F-4D97-AF65-F5344CB8AC3E}">
        <p14:creationId xmlns:p14="http://schemas.microsoft.com/office/powerpoint/2010/main" val="2759891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1452BB1-5394-8940-AEA2-9D5A195BDEA0}"/>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C46CFEC2-0B9C-B02A-B086-AA66E7D7AD6E}"/>
              </a:ext>
            </a:extLst>
          </p:cNvPr>
          <p:cNvSpPr>
            <a:spLocks noGrp="1"/>
          </p:cNvSpPr>
          <p:nvPr>
            <p:ph type="sldNum" sz="quarter" idx="12"/>
          </p:nvPr>
        </p:nvSpPr>
        <p:spPr/>
        <p:txBody>
          <a:bodyPr/>
          <a:lstStyle/>
          <a:p>
            <a:fld id="{ECE19DF4-9C98-0D4E-99E6-AE80CBE5A40E}" type="slidenum">
              <a:rPr lang="en-US" smtClean="0"/>
              <a:t>6</a:t>
            </a:fld>
            <a:endParaRPr lang="en-US"/>
          </a:p>
        </p:txBody>
      </p:sp>
      <p:pic>
        <p:nvPicPr>
          <p:cNvPr id="2" name="Picture 1">
            <a:extLst>
              <a:ext uri="{FF2B5EF4-FFF2-40B4-BE49-F238E27FC236}">
                <a16:creationId xmlns:a16="http://schemas.microsoft.com/office/drawing/2014/main" id="{E1CEE368-D142-1BAB-778B-0BF6DA34F9CB}"/>
              </a:ext>
            </a:extLst>
          </p:cNvPr>
          <p:cNvPicPr>
            <a:picLocks noChangeAspect="1"/>
          </p:cNvPicPr>
          <p:nvPr/>
        </p:nvPicPr>
        <p:blipFill>
          <a:blip r:embed="rId2"/>
          <a:stretch>
            <a:fillRect/>
          </a:stretch>
        </p:blipFill>
        <p:spPr>
          <a:xfrm>
            <a:off x="254000" y="1003300"/>
            <a:ext cx="5562600" cy="4171950"/>
          </a:xfrm>
          <a:prstGeom prst="rect">
            <a:avLst/>
          </a:prstGeom>
          <a:solidFill>
            <a:schemeClr val="bg1"/>
          </a:solidFill>
        </p:spPr>
      </p:pic>
      <p:sp>
        <p:nvSpPr>
          <p:cNvPr id="3" name="TextBox 2">
            <a:extLst>
              <a:ext uri="{FF2B5EF4-FFF2-40B4-BE49-F238E27FC236}">
                <a16:creationId xmlns:a16="http://schemas.microsoft.com/office/drawing/2014/main" id="{DCF20323-5DFA-C971-EBD4-E8F299FF2444}"/>
              </a:ext>
            </a:extLst>
          </p:cNvPr>
          <p:cNvSpPr txBox="1"/>
          <p:nvPr/>
        </p:nvSpPr>
        <p:spPr>
          <a:xfrm>
            <a:off x="292100" y="508000"/>
            <a:ext cx="3048000"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Powell (2022)</a:t>
            </a:r>
          </a:p>
        </p:txBody>
      </p:sp>
      <p:sp>
        <p:nvSpPr>
          <p:cNvPr id="7" name="TextBox 6">
            <a:extLst>
              <a:ext uri="{FF2B5EF4-FFF2-40B4-BE49-F238E27FC236}">
                <a16:creationId xmlns:a16="http://schemas.microsoft.com/office/drawing/2014/main" id="{1557A04E-869F-4204-ABF2-D1FF41B70AC1}"/>
              </a:ext>
            </a:extLst>
          </p:cNvPr>
          <p:cNvSpPr txBox="1"/>
          <p:nvPr/>
        </p:nvSpPr>
        <p:spPr>
          <a:xfrm>
            <a:off x="965200" y="1887816"/>
            <a:ext cx="2222500" cy="2585323"/>
          </a:xfrm>
          <a:prstGeom prst="rect">
            <a:avLst/>
          </a:prstGeom>
          <a:noFill/>
        </p:spPr>
        <p:txBody>
          <a:bodyPr wrap="square" rtlCol="0">
            <a:spAutoFit/>
          </a:bodyPr>
          <a:lstStyle/>
          <a:p>
            <a:r>
              <a:rPr lang="en-US" dirty="0">
                <a:latin typeface="MgOpen Cosmetica" panose="020B0500000300020003" pitchFamily="34" charset="0"/>
              </a:rPr>
              <a:t>Ordinate: CM1 domain mean rain rate</a:t>
            </a:r>
          </a:p>
          <a:p>
            <a:endParaRPr lang="en-US" dirty="0">
              <a:latin typeface="MgOpen Cosmetica" panose="020B0500000300020003" pitchFamily="34" charset="0"/>
            </a:endParaRPr>
          </a:p>
          <a:p>
            <a:r>
              <a:rPr lang="en-US" dirty="0">
                <a:latin typeface="MgOpen Cosmetica" panose="020B0500000300020003" pitchFamily="34" charset="0"/>
              </a:rPr>
              <a:t>Abscissa: Domain-mean updraft acceleration averaged between various height levels</a:t>
            </a:r>
          </a:p>
        </p:txBody>
      </p:sp>
      <p:pic>
        <p:nvPicPr>
          <p:cNvPr id="8" name="Picture 7" descr="Chart&#10;&#10;Description automatically generated">
            <a:extLst>
              <a:ext uri="{FF2B5EF4-FFF2-40B4-BE49-F238E27FC236}">
                <a16:creationId xmlns:a16="http://schemas.microsoft.com/office/drawing/2014/main" id="{22476E03-703B-C185-7BAE-C7A3949FB904}"/>
              </a:ext>
            </a:extLst>
          </p:cNvPr>
          <p:cNvPicPr>
            <a:picLocks noChangeAspect="1"/>
          </p:cNvPicPr>
          <p:nvPr/>
        </p:nvPicPr>
        <p:blipFill>
          <a:blip r:embed="rId3"/>
          <a:stretch>
            <a:fillRect/>
          </a:stretch>
        </p:blipFill>
        <p:spPr>
          <a:xfrm>
            <a:off x="5951221" y="1003300"/>
            <a:ext cx="6012180" cy="4171950"/>
          </a:xfrm>
          <a:prstGeom prst="rect">
            <a:avLst/>
          </a:prstGeom>
          <a:solidFill>
            <a:schemeClr val="bg1"/>
          </a:solidFill>
        </p:spPr>
      </p:pic>
      <p:sp>
        <p:nvSpPr>
          <p:cNvPr id="9" name="Rectangle 8">
            <a:extLst>
              <a:ext uri="{FF2B5EF4-FFF2-40B4-BE49-F238E27FC236}">
                <a16:creationId xmlns:a16="http://schemas.microsoft.com/office/drawing/2014/main" id="{75AF7BBE-96C5-E151-6F31-74870148FCF9}"/>
              </a:ext>
            </a:extLst>
          </p:cNvPr>
          <p:cNvSpPr/>
          <p:nvPr/>
        </p:nvSpPr>
        <p:spPr>
          <a:xfrm>
            <a:off x="5930900" y="508000"/>
            <a:ext cx="6146800" cy="51689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1562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37D3C05-52A2-6D44-A122-50C12B85A934}"/>
              </a:ext>
            </a:extLst>
          </p:cNvPr>
          <p:cNvSpPr>
            <a:spLocks noGrp="1"/>
          </p:cNvSpPr>
          <p:nvPr>
            <p:ph type="ftr" sz="quarter" idx="11"/>
          </p:nvPr>
        </p:nvSpPr>
        <p:spPr/>
        <p:txBody>
          <a:bodyPr/>
          <a:lstStyle/>
          <a:p>
            <a:r>
              <a:rPr lang="en-US"/>
              <a:t>S.W. Powell: Cloudy Updraft Accelerations</a:t>
            </a:r>
          </a:p>
        </p:txBody>
      </p:sp>
      <p:sp>
        <p:nvSpPr>
          <p:cNvPr id="3" name="Slide Number Placeholder 2">
            <a:extLst>
              <a:ext uri="{FF2B5EF4-FFF2-40B4-BE49-F238E27FC236}">
                <a16:creationId xmlns:a16="http://schemas.microsoft.com/office/drawing/2014/main" id="{01703A32-0B95-6042-9FD8-58F9DC8BAF4C}"/>
              </a:ext>
            </a:extLst>
          </p:cNvPr>
          <p:cNvSpPr>
            <a:spLocks noGrp="1"/>
          </p:cNvSpPr>
          <p:nvPr>
            <p:ph type="sldNum" sz="quarter" idx="12"/>
          </p:nvPr>
        </p:nvSpPr>
        <p:spPr/>
        <p:txBody>
          <a:bodyPr/>
          <a:lstStyle/>
          <a:p>
            <a:fld id="{ECE19DF4-9C98-0D4E-99E6-AE80CBE5A40E}" type="slidenum">
              <a:rPr lang="en-US" smtClean="0"/>
              <a:t>7</a:t>
            </a:fld>
            <a:endParaRPr lang="en-US" dirty="0"/>
          </a:p>
        </p:txBody>
      </p:sp>
      <p:pic>
        <p:nvPicPr>
          <p:cNvPr id="5" name="Picture 4">
            <a:extLst>
              <a:ext uri="{FF2B5EF4-FFF2-40B4-BE49-F238E27FC236}">
                <a16:creationId xmlns:a16="http://schemas.microsoft.com/office/drawing/2014/main" id="{A5DC9B65-F387-3A43-9043-8630B1EF21EC}"/>
              </a:ext>
            </a:extLst>
          </p:cNvPr>
          <p:cNvPicPr>
            <a:picLocks noChangeAspect="1"/>
          </p:cNvPicPr>
          <p:nvPr/>
        </p:nvPicPr>
        <p:blipFill>
          <a:blip r:embed="rId2"/>
          <a:stretch>
            <a:fillRect/>
          </a:stretch>
        </p:blipFill>
        <p:spPr>
          <a:xfrm>
            <a:off x="900624" y="1748734"/>
            <a:ext cx="4633691" cy="4440621"/>
          </a:xfrm>
          <a:prstGeom prst="rect">
            <a:avLst/>
          </a:prstGeom>
          <a:solidFill>
            <a:schemeClr val="bg1"/>
          </a:solidFill>
        </p:spPr>
      </p:pic>
      <p:sp>
        <p:nvSpPr>
          <p:cNvPr id="6" name="TextBox 5">
            <a:extLst>
              <a:ext uri="{FF2B5EF4-FFF2-40B4-BE49-F238E27FC236}">
                <a16:creationId xmlns:a16="http://schemas.microsoft.com/office/drawing/2014/main" id="{511929FB-721F-214F-B1CF-371450445DFB}"/>
              </a:ext>
            </a:extLst>
          </p:cNvPr>
          <p:cNvSpPr txBox="1"/>
          <p:nvPr/>
        </p:nvSpPr>
        <p:spPr>
          <a:xfrm>
            <a:off x="784412" y="6254648"/>
            <a:ext cx="2070538"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Powell (2019)</a:t>
            </a:r>
          </a:p>
        </p:txBody>
      </p:sp>
      <p:sp>
        <p:nvSpPr>
          <p:cNvPr id="7" name="TextBox 6">
            <a:extLst>
              <a:ext uri="{FF2B5EF4-FFF2-40B4-BE49-F238E27FC236}">
                <a16:creationId xmlns:a16="http://schemas.microsoft.com/office/drawing/2014/main" id="{0D4642B5-0514-7D45-BD9E-04DDCCC148F4}"/>
              </a:ext>
            </a:extLst>
          </p:cNvPr>
          <p:cNvSpPr txBox="1"/>
          <p:nvPr/>
        </p:nvSpPr>
        <p:spPr>
          <a:xfrm>
            <a:off x="810979" y="322729"/>
            <a:ext cx="10681774" cy="830997"/>
          </a:xfrm>
          <a:prstGeom prst="rect">
            <a:avLst/>
          </a:prstGeom>
          <a:noFill/>
        </p:spPr>
        <p:txBody>
          <a:bodyPr wrap="square" rtlCol="0">
            <a:spAutoFit/>
          </a:bodyPr>
          <a:lstStyle/>
          <a:p>
            <a:r>
              <a:rPr lang="en-US" sz="2400" i="1" dirty="0">
                <a:solidFill>
                  <a:schemeClr val="accent4">
                    <a:lumMod val="60000"/>
                    <a:lumOff val="40000"/>
                  </a:schemeClr>
                </a:solidFill>
                <a:latin typeface="MgOpen Cosmetica" panose="020B0500000300020003" pitchFamily="34" charset="0"/>
              </a:rPr>
              <a:t>Tropospheric moisture is a necessary condition for deep convection and large rain rates, but by itself is not sufficient.</a:t>
            </a:r>
          </a:p>
        </p:txBody>
      </p:sp>
      <p:cxnSp>
        <p:nvCxnSpPr>
          <p:cNvPr id="9" name="Straight Arrow Connector 8">
            <a:extLst>
              <a:ext uri="{FF2B5EF4-FFF2-40B4-BE49-F238E27FC236}">
                <a16:creationId xmlns:a16="http://schemas.microsoft.com/office/drawing/2014/main" id="{FC691585-E288-E948-BC6D-3CDA1DE54E0D}"/>
              </a:ext>
            </a:extLst>
          </p:cNvPr>
          <p:cNvCxnSpPr>
            <a:cxnSpLocks/>
            <a:stCxn id="14" idx="1"/>
          </p:cNvCxnSpPr>
          <p:nvPr/>
        </p:nvCxnSpPr>
        <p:spPr>
          <a:xfrm flipH="1">
            <a:off x="4843463" y="2569299"/>
            <a:ext cx="1397373" cy="132292"/>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B66B8ED-6BC2-0043-8661-161D1C289B91}"/>
              </a:ext>
            </a:extLst>
          </p:cNvPr>
          <p:cNvCxnSpPr>
            <a:cxnSpLocks/>
          </p:cNvCxnSpPr>
          <p:nvPr/>
        </p:nvCxnSpPr>
        <p:spPr>
          <a:xfrm flipH="1">
            <a:off x="4448176" y="3194996"/>
            <a:ext cx="1703690" cy="2500954"/>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D0B876C5-293E-B547-B64F-F5DAF6A24672}"/>
              </a:ext>
            </a:extLst>
          </p:cNvPr>
          <p:cNvSpPr txBox="1"/>
          <p:nvPr/>
        </p:nvSpPr>
        <p:spPr>
          <a:xfrm>
            <a:off x="6240836" y="1969134"/>
            <a:ext cx="5460627" cy="1200329"/>
          </a:xfrm>
          <a:prstGeom prst="rect">
            <a:avLst/>
          </a:prstGeom>
          <a:noFill/>
        </p:spPr>
        <p:txBody>
          <a:bodyPr wrap="square" rtlCol="0">
            <a:spAutoFit/>
          </a:bodyPr>
          <a:lstStyle/>
          <a:p>
            <a:r>
              <a:rPr lang="en-US" dirty="0">
                <a:solidFill>
                  <a:schemeClr val="bg1"/>
                </a:solidFill>
                <a:latin typeface="MgOpen Cosmetica" panose="020B0500000300020003" pitchFamily="34" charset="0"/>
              </a:rPr>
              <a:t>Column-relative humidity of 80% or greater is often considered sufficiently moist for widespread deep convection to occur, but rain rates in such an environment can range from very large to near zero!</a:t>
            </a:r>
          </a:p>
        </p:txBody>
      </p:sp>
      <p:sp>
        <p:nvSpPr>
          <p:cNvPr id="4" name="Oval 3">
            <a:extLst>
              <a:ext uri="{FF2B5EF4-FFF2-40B4-BE49-F238E27FC236}">
                <a16:creationId xmlns:a16="http://schemas.microsoft.com/office/drawing/2014/main" id="{AA0D6F71-0B83-054C-B464-C6241AC4422C}"/>
              </a:ext>
            </a:extLst>
          </p:cNvPr>
          <p:cNvSpPr/>
          <p:nvPr/>
        </p:nvSpPr>
        <p:spPr>
          <a:xfrm>
            <a:off x="4200525" y="2371725"/>
            <a:ext cx="828675" cy="823271"/>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57DCFF1-C453-9B4A-BCCD-214D0F110C0C}"/>
              </a:ext>
            </a:extLst>
          </p:cNvPr>
          <p:cNvSpPr/>
          <p:nvPr/>
        </p:nvSpPr>
        <p:spPr>
          <a:xfrm>
            <a:off x="4014788" y="5500688"/>
            <a:ext cx="828675" cy="360529"/>
          </a:xfrm>
          <a:prstGeom prst="ellipse">
            <a:avLst/>
          </a:prstGeom>
          <a:noFill/>
          <a:ln w="412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66AFF97-B906-EA4B-995E-AAB1C019FBA8}"/>
              </a:ext>
            </a:extLst>
          </p:cNvPr>
          <p:cNvSpPr txBox="1"/>
          <p:nvPr/>
        </p:nvSpPr>
        <p:spPr>
          <a:xfrm>
            <a:off x="1813778" y="3127106"/>
            <a:ext cx="2082343" cy="2031325"/>
          </a:xfrm>
          <a:prstGeom prst="rect">
            <a:avLst/>
          </a:prstGeom>
          <a:noFill/>
        </p:spPr>
        <p:txBody>
          <a:bodyPr wrap="square" rtlCol="0">
            <a:spAutoFit/>
          </a:bodyPr>
          <a:lstStyle/>
          <a:p>
            <a:r>
              <a:rPr lang="en-US" dirty="0">
                <a:latin typeface="MgOpen Cosmetica" panose="020B0500000300020003" pitchFamily="34" charset="0"/>
              </a:rPr>
              <a:t>Large rain rates averaged over an area much larger than an individual cloud cannot occur if the atmosphere is too dry.</a:t>
            </a:r>
          </a:p>
        </p:txBody>
      </p:sp>
      <p:sp>
        <p:nvSpPr>
          <p:cNvPr id="16" name="TextBox 15">
            <a:extLst>
              <a:ext uri="{FF2B5EF4-FFF2-40B4-BE49-F238E27FC236}">
                <a16:creationId xmlns:a16="http://schemas.microsoft.com/office/drawing/2014/main" id="{52214B5A-5E14-0241-97CE-54051E67275E}"/>
              </a:ext>
            </a:extLst>
          </p:cNvPr>
          <p:cNvSpPr txBox="1"/>
          <p:nvPr/>
        </p:nvSpPr>
        <p:spPr>
          <a:xfrm>
            <a:off x="865770" y="1398016"/>
            <a:ext cx="6220830" cy="338554"/>
          </a:xfrm>
          <a:prstGeom prst="rect">
            <a:avLst/>
          </a:prstGeom>
          <a:noFill/>
        </p:spPr>
        <p:txBody>
          <a:bodyPr wrap="square" rtlCol="0">
            <a:spAutoFit/>
          </a:bodyPr>
          <a:lstStyle/>
          <a:p>
            <a:r>
              <a:rPr lang="en-US" sz="1600" dirty="0">
                <a:solidFill>
                  <a:schemeClr val="bg1"/>
                </a:solidFill>
                <a:latin typeface="MgOpen Cosmetica" panose="020B0500000300020003" pitchFamily="34" charset="0"/>
              </a:rPr>
              <a:t>Radar-derived rain rate vs sonde-derived CRH over tropical oceans</a:t>
            </a:r>
          </a:p>
        </p:txBody>
      </p:sp>
    </p:spTree>
    <p:extLst>
      <p:ext uri="{BB962C8B-B14F-4D97-AF65-F5344CB8AC3E}">
        <p14:creationId xmlns:p14="http://schemas.microsoft.com/office/powerpoint/2010/main" val="1502665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1452BB1-5394-8940-AEA2-9D5A195BDEA0}"/>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C46CFEC2-0B9C-B02A-B086-AA66E7D7AD6E}"/>
              </a:ext>
            </a:extLst>
          </p:cNvPr>
          <p:cNvSpPr>
            <a:spLocks noGrp="1"/>
          </p:cNvSpPr>
          <p:nvPr>
            <p:ph type="sldNum" sz="quarter" idx="12"/>
          </p:nvPr>
        </p:nvSpPr>
        <p:spPr/>
        <p:txBody>
          <a:bodyPr/>
          <a:lstStyle/>
          <a:p>
            <a:fld id="{ECE19DF4-9C98-0D4E-99E6-AE80CBE5A40E}" type="slidenum">
              <a:rPr lang="en-US" smtClean="0"/>
              <a:t>8</a:t>
            </a:fld>
            <a:endParaRPr lang="en-US"/>
          </a:p>
        </p:txBody>
      </p:sp>
      <p:pic>
        <p:nvPicPr>
          <p:cNvPr id="2" name="Picture 1">
            <a:extLst>
              <a:ext uri="{FF2B5EF4-FFF2-40B4-BE49-F238E27FC236}">
                <a16:creationId xmlns:a16="http://schemas.microsoft.com/office/drawing/2014/main" id="{E1CEE368-D142-1BAB-778B-0BF6DA34F9CB}"/>
              </a:ext>
            </a:extLst>
          </p:cNvPr>
          <p:cNvPicPr>
            <a:picLocks noChangeAspect="1"/>
          </p:cNvPicPr>
          <p:nvPr/>
        </p:nvPicPr>
        <p:blipFill>
          <a:blip r:embed="rId2"/>
          <a:stretch>
            <a:fillRect/>
          </a:stretch>
        </p:blipFill>
        <p:spPr>
          <a:xfrm>
            <a:off x="254000" y="1003300"/>
            <a:ext cx="5562600" cy="4171950"/>
          </a:xfrm>
          <a:prstGeom prst="rect">
            <a:avLst/>
          </a:prstGeom>
          <a:solidFill>
            <a:schemeClr val="bg1"/>
          </a:solidFill>
        </p:spPr>
      </p:pic>
      <p:sp>
        <p:nvSpPr>
          <p:cNvPr id="3" name="TextBox 2">
            <a:extLst>
              <a:ext uri="{FF2B5EF4-FFF2-40B4-BE49-F238E27FC236}">
                <a16:creationId xmlns:a16="http://schemas.microsoft.com/office/drawing/2014/main" id="{DCF20323-5DFA-C971-EBD4-E8F299FF2444}"/>
              </a:ext>
            </a:extLst>
          </p:cNvPr>
          <p:cNvSpPr txBox="1"/>
          <p:nvPr/>
        </p:nvSpPr>
        <p:spPr>
          <a:xfrm>
            <a:off x="292100" y="508000"/>
            <a:ext cx="3048000"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Powell (2022)</a:t>
            </a:r>
          </a:p>
        </p:txBody>
      </p:sp>
      <p:sp>
        <p:nvSpPr>
          <p:cNvPr id="7" name="TextBox 6">
            <a:extLst>
              <a:ext uri="{FF2B5EF4-FFF2-40B4-BE49-F238E27FC236}">
                <a16:creationId xmlns:a16="http://schemas.microsoft.com/office/drawing/2014/main" id="{1557A04E-869F-4204-ABF2-D1FF41B70AC1}"/>
              </a:ext>
            </a:extLst>
          </p:cNvPr>
          <p:cNvSpPr txBox="1"/>
          <p:nvPr/>
        </p:nvSpPr>
        <p:spPr>
          <a:xfrm>
            <a:off x="965200" y="1887816"/>
            <a:ext cx="2222500" cy="2585323"/>
          </a:xfrm>
          <a:prstGeom prst="rect">
            <a:avLst/>
          </a:prstGeom>
          <a:noFill/>
        </p:spPr>
        <p:txBody>
          <a:bodyPr wrap="square" rtlCol="0">
            <a:spAutoFit/>
          </a:bodyPr>
          <a:lstStyle/>
          <a:p>
            <a:r>
              <a:rPr lang="en-US" dirty="0">
                <a:latin typeface="MgOpen Cosmetica" panose="020B0500000300020003" pitchFamily="34" charset="0"/>
              </a:rPr>
              <a:t>Ordinate: CM1 domain mean rain rate</a:t>
            </a:r>
          </a:p>
          <a:p>
            <a:endParaRPr lang="en-US" dirty="0">
              <a:latin typeface="MgOpen Cosmetica" panose="020B0500000300020003" pitchFamily="34" charset="0"/>
            </a:endParaRPr>
          </a:p>
          <a:p>
            <a:r>
              <a:rPr lang="en-US" dirty="0">
                <a:latin typeface="MgOpen Cosmetica" panose="020B0500000300020003" pitchFamily="34" charset="0"/>
              </a:rPr>
              <a:t>Abscissa: Domain-mean updraft acceleration averaged between various height levels</a:t>
            </a:r>
          </a:p>
        </p:txBody>
      </p:sp>
      <p:pic>
        <p:nvPicPr>
          <p:cNvPr id="8" name="Picture 7" descr="Chart&#10;&#10;Description automatically generated">
            <a:extLst>
              <a:ext uri="{FF2B5EF4-FFF2-40B4-BE49-F238E27FC236}">
                <a16:creationId xmlns:a16="http://schemas.microsoft.com/office/drawing/2014/main" id="{22476E03-703B-C185-7BAE-C7A3949FB904}"/>
              </a:ext>
            </a:extLst>
          </p:cNvPr>
          <p:cNvPicPr>
            <a:picLocks noChangeAspect="1"/>
          </p:cNvPicPr>
          <p:nvPr/>
        </p:nvPicPr>
        <p:blipFill>
          <a:blip r:embed="rId3"/>
          <a:stretch>
            <a:fillRect/>
          </a:stretch>
        </p:blipFill>
        <p:spPr>
          <a:xfrm>
            <a:off x="5951221" y="1003300"/>
            <a:ext cx="6012180" cy="4171950"/>
          </a:xfrm>
          <a:prstGeom prst="rect">
            <a:avLst/>
          </a:prstGeom>
          <a:solidFill>
            <a:schemeClr val="bg1"/>
          </a:solidFill>
        </p:spPr>
      </p:pic>
    </p:spTree>
    <p:extLst>
      <p:ext uri="{BB962C8B-B14F-4D97-AF65-F5344CB8AC3E}">
        <p14:creationId xmlns:p14="http://schemas.microsoft.com/office/powerpoint/2010/main" val="1921594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1452BB1-5394-8940-AEA2-9D5A195BDEA0}"/>
              </a:ext>
            </a:extLst>
          </p:cNvPr>
          <p:cNvSpPr>
            <a:spLocks noGrp="1"/>
          </p:cNvSpPr>
          <p:nvPr>
            <p:ph type="ftr" sz="quarter" idx="11"/>
          </p:nvPr>
        </p:nvSpPr>
        <p:spPr/>
        <p:txBody>
          <a:bodyPr/>
          <a:lstStyle/>
          <a:p>
            <a:r>
              <a:rPr lang="en-US"/>
              <a:t>S.W. Powell: Cloudy Updraft Accelerations</a:t>
            </a:r>
          </a:p>
        </p:txBody>
      </p:sp>
      <p:sp>
        <p:nvSpPr>
          <p:cNvPr id="5" name="Slide Number Placeholder 4">
            <a:extLst>
              <a:ext uri="{FF2B5EF4-FFF2-40B4-BE49-F238E27FC236}">
                <a16:creationId xmlns:a16="http://schemas.microsoft.com/office/drawing/2014/main" id="{C46CFEC2-0B9C-B02A-B086-AA66E7D7AD6E}"/>
              </a:ext>
            </a:extLst>
          </p:cNvPr>
          <p:cNvSpPr>
            <a:spLocks noGrp="1"/>
          </p:cNvSpPr>
          <p:nvPr>
            <p:ph type="sldNum" sz="quarter" idx="12"/>
          </p:nvPr>
        </p:nvSpPr>
        <p:spPr/>
        <p:txBody>
          <a:bodyPr/>
          <a:lstStyle/>
          <a:p>
            <a:fld id="{ECE19DF4-9C98-0D4E-99E6-AE80CBE5A40E}" type="slidenum">
              <a:rPr lang="en-US" smtClean="0"/>
              <a:t>9</a:t>
            </a:fld>
            <a:endParaRPr lang="en-US"/>
          </a:p>
        </p:txBody>
      </p:sp>
      <p:pic>
        <p:nvPicPr>
          <p:cNvPr id="2" name="Picture 1">
            <a:extLst>
              <a:ext uri="{FF2B5EF4-FFF2-40B4-BE49-F238E27FC236}">
                <a16:creationId xmlns:a16="http://schemas.microsoft.com/office/drawing/2014/main" id="{E1CEE368-D142-1BAB-778B-0BF6DA34F9CB}"/>
              </a:ext>
            </a:extLst>
          </p:cNvPr>
          <p:cNvPicPr>
            <a:picLocks noChangeAspect="1"/>
          </p:cNvPicPr>
          <p:nvPr/>
        </p:nvPicPr>
        <p:blipFill>
          <a:blip r:embed="rId2"/>
          <a:stretch>
            <a:fillRect/>
          </a:stretch>
        </p:blipFill>
        <p:spPr>
          <a:xfrm>
            <a:off x="254000" y="1003300"/>
            <a:ext cx="5562600" cy="4171950"/>
          </a:xfrm>
          <a:prstGeom prst="rect">
            <a:avLst/>
          </a:prstGeom>
          <a:solidFill>
            <a:schemeClr val="bg1"/>
          </a:solidFill>
        </p:spPr>
      </p:pic>
      <p:sp>
        <p:nvSpPr>
          <p:cNvPr id="3" name="TextBox 2">
            <a:extLst>
              <a:ext uri="{FF2B5EF4-FFF2-40B4-BE49-F238E27FC236}">
                <a16:creationId xmlns:a16="http://schemas.microsoft.com/office/drawing/2014/main" id="{DCF20323-5DFA-C971-EBD4-E8F299FF2444}"/>
              </a:ext>
            </a:extLst>
          </p:cNvPr>
          <p:cNvSpPr txBox="1"/>
          <p:nvPr/>
        </p:nvSpPr>
        <p:spPr>
          <a:xfrm>
            <a:off x="292100" y="508000"/>
            <a:ext cx="3048000" cy="369332"/>
          </a:xfrm>
          <a:prstGeom prst="rect">
            <a:avLst/>
          </a:prstGeom>
          <a:noFill/>
        </p:spPr>
        <p:txBody>
          <a:bodyPr wrap="square" rtlCol="0">
            <a:spAutoFit/>
          </a:bodyPr>
          <a:lstStyle/>
          <a:p>
            <a:r>
              <a:rPr lang="en-US" dirty="0">
                <a:solidFill>
                  <a:schemeClr val="bg1"/>
                </a:solidFill>
                <a:latin typeface="MgOpen Cosmetica" panose="020B0500000300020003" pitchFamily="34" charset="0"/>
              </a:rPr>
              <a:t>Powell (2022)</a:t>
            </a:r>
          </a:p>
        </p:txBody>
      </p:sp>
      <p:sp>
        <p:nvSpPr>
          <p:cNvPr id="7" name="TextBox 6">
            <a:extLst>
              <a:ext uri="{FF2B5EF4-FFF2-40B4-BE49-F238E27FC236}">
                <a16:creationId xmlns:a16="http://schemas.microsoft.com/office/drawing/2014/main" id="{1557A04E-869F-4204-ABF2-D1FF41B70AC1}"/>
              </a:ext>
            </a:extLst>
          </p:cNvPr>
          <p:cNvSpPr txBox="1"/>
          <p:nvPr/>
        </p:nvSpPr>
        <p:spPr>
          <a:xfrm>
            <a:off x="965200" y="1887816"/>
            <a:ext cx="2222500" cy="2585323"/>
          </a:xfrm>
          <a:prstGeom prst="rect">
            <a:avLst/>
          </a:prstGeom>
          <a:noFill/>
        </p:spPr>
        <p:txBody>
          <a:bodyPr wrap="square" rtlCol="0">
            <a:spAutoFit/>
          </a:bodyPr>
          <a:lstStyle/>
          <a:p>
            <a:r>
              <a:rPr lang="en-US" dirty="0">
                <a:latin typeface="MgOpen Cosmetica" panose="020B0500000300020003" pitchFamily="34" charset="0"/>
              </a:rPr>
              <a:t>Ordinate: CM1 domain mean rain rate</a:t>
            </a:r>
          </a:p>
          <a:p>
            <a:endParaRPr lang="en-US" dirty="0">
              <a:latin typeface="MgOpen Cosmetica" panose="020B0500000300020003" pitchFamily="34" charset="0"/>
            </a:endParaRPr>
          </a:p>
          <a:p>
            <a:r>
              <a:rPr lang="en-US" dirty="0">
                <a:latin typeface="MgOpen Cosmetica" panose="020B0500000300020003" pitchFamily="34" charset="0"/>
              </a:rPr>
              <a:t>Abscissa: Domain-mean updraft acceleration averaged between various height levels</a:t>
            </a:r>
          </a:p>
        </p:txBody>
      </p:sp>
      <p:pic>
        <p:nvPicPr>
          <p:cNvPr id="8" name="Picture 7" descr="Chart&#10;&#10;Description automatically generated">
            <a:extLst>
              <a:ext uri="{FF2B5EF4-FFF2-40B4-BE49-F238E27FC236}">
                <a16:creationId xmlns:a16="http://schemas.microsoft.com/office/drawing/2014/main" id="{22476E03-703B-C185-7BAE-C7A3949FB904}"/>
              </a:ext>
            </a:extLst>
          </p:cNvPr>
          <p:cNvPicPr>
            <a:picLocks noChangeAspect="1"/>
          </p:cNvPicPr>
          <p:nvPr/>
        </p:nvPicPr>
        <p:blipFill>
          <a:blip r:embed="rId3"/>
          <a:stretch>
            <a:fillRect/>
          </a:stretch>
        </p:blipFill>
        <p:spPr>
          <a:xfrm>
            <a:off x="5951221" y="1003300"/>
            <a:ext cx="6012180" cy="4171950"/>
          </a:xfrm>
          <a:prstGeom prst="rect">
            <a:avLst/>
          </a:prstGeom>
          <a:solidFill>
            <a:schemeClr val="bg1"/>
          </a:solidFill>
        </p:spPr>
      </p:pic>
      <p:sp>
        <p:nvSpPr>
          <p:cNvPr id="6" name="Oval 5">
            <a:extLst>
              <a:ext uri="{FF2B5EF4-FFF2-40B4-BE49-F238E27FC236}">
                <a16:creationId xmlns:a16="http://schemas.microsoft.com/office/drawing/2014/main" id="{3A9903A9-CFC4-2850-B623-ECF5AA1F06BF}"/>
              </a:ext>
            </a:extLst>
          </p:cNvPr>
          <p:cNvSpPr/>
          <p:nvPr/>
        </p:nvSpPr>
        <p:spPr>
          <a:xfrm>
            <a:off x="9173029" y="1632858"/>
            <a:ext cx="428172" cy="413657"/>
          </a:xfrm>
          <a:prstGeom prst="ellipse">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936FC88-D3FD-00A2-5058-FAFE08C4CD7B}"/>
              </a:ext>
            </a:extLst>
          </p:cNvPr>
          <p:cNvSpPr/>
          <p:nvPr/>
        </p:nvSpPr>
        <p:spPr>
          <a:xfrm>
            <a:off x="10276115" y="1632857"/>
            <a:ext cx="428172" cy="413657"/>
          </a:xfrm>
          <a:prstGeom prst="ellipse">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20403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3680</TotalTime>
  <Words>1488</Words>
  <Application>Microsoft Macintosh PowerPoint</Application>
  <PresentationFormat>Widescreen</PresentationFormat>
  <Paragraphs>241</Paragraphs>
  <Slides>36</Slides>
  <Notes>4</Notes>
  <HiddenSlides>1</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Calibri Light</vt:lpstr>
      <vt:lpstr>Cambria Math</vt:lpstr>
      <vt:lpstr>MgOpen Cosmetica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Powell, Scott (CIV)</dc:creator>
  <cp:lastModifiedBy>Powell, Scott (CIV)</cp:lastModifiedBy>
  <cp:revision>61</cp:revision>
  <dcterms:created xsi:type="dcterms:W3CDTF">2021-12-06T19:56:43Z</dcterms:created>
  <dcterms:modified xsi:type="dcterms:W3CDTF">2023-01-10T17:21:57Z</dcterms:modified>
</cp:coreProperties>
</file>

<file path=docProps/thumbnail.jpeg>
</file>